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71" r:id="rId11"/>
    <p:sldId id="265" r:id="rId12"/>
    <p:sldId id="267" r:id="rId13"/>
    <p:sldId id="268" r:id="rId14"/>
    <p:sldId id="269" r:id="rId15"/>
    <p:sldId id="270" r:id="rId16"/>
    <p:sldId id="273" r:id="rId17"/>
    <p:sldId id="275" r:id="rId18"/>
    <p:sldId id="274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7" r:id="rId27"/>
    <p:sldId id="285" r:id="rId28"/>
    <p:sldId id="286" r:id="rId29"/>
    <p:sldId id="288" r:id="rId30"/>
    <p:sldId id="290" r:id="rId31"/>
    <p:sldId id="291" r:id="rId32"/>
    <p:sldId id="289" r:id="rId33"/>
    <p:sldId id="293" r:id="rId34"/>
    <p:sldId id="292" r:id="rId35"/>
    <p:sldId id="295" r:id="rId36"/>
    <p:sldId id="294" r:id="rId37"/>
    <p:sldId id="264" r:id="rId38"/>
    <p:sldId id="296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C90B7-EE12-43C8-8128-F7D2EBC6DF8A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9C0-3346-41D9-8CA3-3A0C104E5A5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55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CycleGAN</a:t>
            </a:r>
            <a:r>
              <a:rPr lang="en-GB" dirty="0"/>
              <a:t> é pixel-wise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same also for the identity loss, instead of F(G(X)) we will have F(X)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 sample becomes fake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89C0-3346-41D9-8CA3-3A0C104E5A5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9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7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6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microsoft.com/office/2007/relationships/hdphoto" Target="../media/hdphoto2.wdp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2.png"/><Relationship Id="rId26" Type="http://schemas.openxmlformats.org/officeDocument/2006/relationships/image" Target="../media/image43.png"/><Relationship Id="rId21" Type="http://schemas.openxmlformats.org/officeDocument/2006/relationships/image" Target="../media/image46.png"/><Relationship Id="rId17" Type="http://schemas.openxmlformats.org/officeDocument/2006/relationships/image" Target="../media/image31.png"/><Relationship Id="rId25" Type="http://schemas.openxmlformats.org/officeDocument/2006/relationships/image" Target="../media/image3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4" Type="http://schemas.microsoft.com/office/2007/relationships/hdphoto" Target="../media/hdphoto2.wdp"/><Relationship Id="rId15" Type="http://schemas.openxmlformats.org/officeDocument/2006/relationships/image" Target="../media/image44.png"/><Relationship Id="rId23" Type="http://schemas.openxmlformats.org/officeDocument/2006/relationships/image" Target="../media/image41.png"/><Relationship Id="rId28" Type="http://schemas.openxmlformats.org/officeDocument/2006/relationships/image" Target="../media/image39.png"/><Relationship Id="rId19" Type="http://schemas.openxmlformats.org/officeDocument/2006/relationships/image" Target="../media/image44.png"/><Relationship Id="rId22" Type="http://schemas.microsoft.com/office/2007/relationships/hdphoto" Target="../media/hdphoto5.wdp"/><Relationship Id="rId27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48.png"/><Relationship Id="rId21" Type="http://schemas.openxmlformats.org/officeDocument/2006/relationships/image" Target="../media/image3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9" Type="http://schemas.openxmlformats.org/officeDocument/2006/relationships/image" Target="../media/image3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350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11345606" cy="369248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A GENERATIVE APPROACH FOR FACIAL EXPRESSION DATA AUGMENTATION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951A63-1CE5-1E5D-E6CA-4ADD04EA150B}"/>
              </a:ext>
            </a:extLst>
          </p:cNvPr>
          <p:cNvSpPr txBox="1"/>
          <p:nvPr/>
        </p:nvSpPr>
        <p:spPr>
          <a:xfrm>
            <a:off x="561443" y="4193682"/>
            <a:ext cx="734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Advanced Deep Learning Models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3187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9AB49D-C461-7332-A8BE-55FDCFBEC096}"/>
              </a:ext>
            </a:extLst>
          </p:cNvPr>
          <p:cNvSpPr txBox="1"/>
          <p:nvPr/>
        </p:nvSpPr>
        <p:spPr>
          <a:xfrm>
            <a:off x="624347" y="3608355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Discriminator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7C47D0-B81C-40E3-5DD0-D576C8D8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16" y="2008280"/>
            <a:ext cx="2930529" cy="11770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98E242-D0A6-6008-B090-F73FC693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4216527"/>
            <a:ext cx="4708408" cy="15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8170816" y="1638948"/>
            <a:ext cx="254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ResNet</a:t>
            </a:r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Residual Block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08E957-9930-A59D-63E1-17083476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2" y="1712187"/>
            <a:ext cx="5984509" cy="14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0994C8-02C8-E4B8-7117-7DB71C3FF77B}"/>
              </a:ext>
            </a:extLst>
          </p:cNvPr>
          <p:cNvSpPr txBox="1"/>
          <p:nvPr/>
        </p:nvSpPr>
        <p:spPr>
          <a:xfrm>
            <a:off x="10431129" y="11298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[ZHU2017]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58B8AE-1F4D-69E4-D765-C3389B50C7D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30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3E7007A-BBA1-5788-02F2-594F54E3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B95597-6A10-E714-B892-CFBF3938E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A8F6DEA-B30B-73D9-47E4-C79612FA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BAF0926-4CBE-6CBC-B7BD-309B3A35D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9900976-DB7E-C4DB-12B3-FDFED605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5FAF9E0-67E2-531F-F02C-7B00090D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5C06F655-5954-C261-6C36-D0236E0F1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2477E15-B5E6-CC6B-B529-A54FA5D71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788F9377-20A0-DBFD-A924-D248B6C97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C9538E1B-368A-805F-E291-531C9AFDF8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836584-09CA-5CDB-42A1-9EBFC80CF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FB5C7FF7-3FA9-5FED-E52B-1FBE29D7B6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2447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86511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203334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61229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692017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57613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93446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419607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3242341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419700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99260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419700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528293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46878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61941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61941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864368"/>
            <a:ext cx="0" cy="0"/>
          </a:xfrm>
          <a:prstGeom prst="ellips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46878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419700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842644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3049234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3049233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795314"/>
            <a:ext cx="1541930" cy="52322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3066813"/>
            <a:ext cx="555374" cy="53559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400210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305094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86437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86436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6591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DA945CA-8948-1E9B-CDA5-8B5D40360C1D}"/>
              </a:ext>
            </a:extLst>
          </p:cNvPr>
          <p:cNvGrpSpPr/>
          <p:nvPr/>
        </p:nvGrpSpPr>
        <p:grpSpPr>
          <a:xfrm>
            <a:off x="3591236" y="2294955"/>
            <a:ext cx="2526768" cy="547689"/>
            <a:chOff x="3591236" y="2294955"/>
            <a:chExt cx="2526768" cy="547689"/>
          </a:xfrm>
        </p:grpSpPr>
        <p:cxnSp>
          <p:nvCxnSpPr>
            <p:cNvPr id="196" name="Connettore curvo 195">
              <a:extLst>
                <a:ext uri="{FF2B5EF4-FFF2-40B4-BE49-F238E27FC236}">
                  <a16:creationId xmlns:a16="http://schemas.microsoft.com/office/drawing/2014/main" id="{B1F338B1-3A3A-03BF-F6F6-0311D3034504}"/>
                </a:ext>
              </a:extLst>
            </p:cNvPr>
            <p:cNvCxnSpPr>
              <a:cxnSpLocks/>
              <a:stCxn id="199" idx="2"/>
              <a:endCxn id="6" idx="3"/>
            </p:cNvCxnSpPr>
            <p:nvPr/>
          </p:nvCxnSpPr>
          <p:spPr>
            <a:xfrm rot="10800000">
              <a:off x="3591236" y="2294956"/>
              <a:ext cx="1924003" cy="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e 198">
              <a:extLst>
                <a:ext uri="{FF2B5EF4-FFF2-40B4-BE49-F238E27FC236}">
                  <a16:creationId xmlns:a16="http://schemas.microsoft.com/office/drawing/2014/main" id="{4A0571FE-3167-D972-635C-4F813DC542FE}"/>
                </a:ext>
              </a:extLst>
            </p:cNvPr>
            <p:cNvSpPr/>
            <p:nvPr/>
          </p:nvSpPr>
          <p:spPr>
            <a:xfrm>
              <a:off x="5515238" y="2294955"/>
              <a:ext cx="0" cy="0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02" name="Connettore curvo 201">
              <a:extLst>
                <a:ext uri="{FF2B5EF4-FFF2-40B4-BE49-F238E27FC236}">
                  <a16:creationId xmlns:a16="http://schemas.microsoft.com/office/drawing/2014/main" id="{72184D0A-302E-6F1B-75CF-31C00E3B90D4}"/>
                </a:ext>
              </a:extLst>
            </p:cNvPr>
            <p:cNvCxnSpPr>
              <a:cxnSpLocks/>
              <a:stCxn id="136" idx="0"/>
              <a:endCxn id="199" idx="6"/>
            </p:cNvCxnSpPr>
            <p:nvPr/>
          </p:nvCxnSpPr>
          <p:spPr>
            <a:xfrm rot="16200000" flipV="1">
              <a:off x="5542778" y="2267417"/>
              <a:ext cx="547688" cy="602765"/>
            </a:xfrm>
            <a:prstGeom prst="curved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95049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950495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414556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53287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47843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33071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4304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9D6317-320A-7C30-D801-1CF1D4E3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3" y="340399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1533D86-0536-7696-F208-941CAB04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3" y="35150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57E82F-4B2C-3167-B0B5-5917DD5F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" y="361229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E1B9612-B19E-9C75-5CD0-71872DB6B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0" y="430208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B9D8AB6-C798-0186-24ED-E35C17003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2" y="367674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CF9D509-E4EF-96C1-BF8C-E2E7EDAA8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5" y="495206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C4925B1-5ECE-B586-5123-1D6A8DA0E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33" y="312271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C3D007-EC61-3EDC-1482-CB82294CF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2523530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60398E4-4DF8-4D5F-0796-8965D0238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193458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02790FB-65E6-9CA3-D90F-1E2D6BCF7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25" y="41579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1821C44-14DE-06AD-0004-AB2CC7170E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695" y="428355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167FDFD-4BC8-2300-B8E3-A7FDE14B7C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25" y="438651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63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333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Adversarial Loss 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66700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34933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13886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93605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77724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36055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797665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43929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798596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594191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798596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884519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070377"/>
            <a:ext cx="4282547" cy="207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21004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21004"/>
            <a:ext cx="458864" cy="1952662"/>
            <a:chOff x="3778188" y="2620756"/>
            <a:chExt cx="458864" cy="1952662"/>
          </a:xfrm>
          <a:noFill/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  <a:grpFill/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  <a:grpFill/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grp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465956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070377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798596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44232"/>
            <a:ext cx="759163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50822"/>
            <a:ext cx="77378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50821"/>
            <a:ext cx="893488" cy="171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96902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68401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03689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52536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465958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465957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60707"/>
            <a:ext cx="1134145" cy="413179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896543"/>
            <a:ext cx="1924003" cy="180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896543"/>
            <a:ext cx="36000" cy="36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69777" y="1896005"/>
            <a:ext cx="529689" cy="566766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52084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52083"/>
            <a:ext cx="0" cy="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16144"/>
            <a:ext cx="544714" cy="527165"/>
          </a:xfrm>
          <a:prstGeom prst="curvedConnector2">
            <a:avLst/>
          </a:prstGeom>
          <a:ln w="19050">
            <a:solidFill>
              <a:srgbClr val="C00000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344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909728" y="2027570"/>
            <a:ext cx="848309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0871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320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/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ℒ𝒮𝒢𝒜𝒩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C4E552-1821-E246-414E-F5547244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91" y="5698510"/>
                <a:ext cx="8553218" cy="5095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0D6FB5E-5D4C-D3B4-AE9E-DC81C5218B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0604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1D827C-5FEB-F81D-F0D2-A65C33EA69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171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FE8725E-9170-B12E-26A6-B67E30CF60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14348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5BCE9A2-B2CF-B8BD-9511-1EF3D067D8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51" y="390413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7423EC9-4E6D-B7AA-FD31-5D0094378A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278792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5F82B6B-938C-44E7-2F7A-7664FEAB5E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554111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8D6A427-3237-46D7-0F19-A638193098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24768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EEB5C29-3CAB-F04A-4D55-7FA2B2E16B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2558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938586C-FF6B-CEB3-E857-FF265AF6B35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36634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45DCEB5-43A2-D0FB-27FD-4FF72730C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7599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8D09739-F704-BE8E-A522-31F4CF44A39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88560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84920B9-16C6-6575-26FE-74F0979119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3988565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5981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505892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74125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253078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332797"/>
            <a:ext cx="1541930" cy="5232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216916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75247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ADF50D5-900B-4409-078D-308A15559792}"/>
              </a:ext>
            </a:extLst>
          </p:cNvPr>
          <p:cNvCxnSpPr>
            <a:cxnSpLocks/>
            <a:stCxn id="14" idx="3"/>
            <a:endCxn id="73" idx="2"/>
          </p:cNvCxnSpPr>
          <p:nvPr/>
        </p:nvCxnSpPr>
        <p:spPr>
          <a:xfrm>
            <a:off x="3584885" y="3836857"/>
            <a:ext cx="804356" cy="9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83121"/>
            <a:ext cx="1377902" cy="63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FBD1777D-F992-41B1-E0ED-E3D49D05F5E9}"/>
              </a:ext>
            </a:extLst>
          </p:cNvPr>
          <p:cNvCxnSpPr>
            <a:cxnSpLocks/>
            <a:stCxn id="67" idx="6"/>
            <a:endCxn id="40" idx="1"/>
          </p:cNvCxnSpPr>
          <p:nvPr/>
        </p:nvCxnSpPr>
        <p:spPr>
          <a:xfrm>
            <a:off x="4848105" y="3837788"/>
            <a:ext cx="893699" cy="2185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5741804" y="3633383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G(x)</a:t>
            </a:r>
          </a:p>
        </p:txBody>
      </p:sp>
      <p:cxnSp>
        <p:nvCxnSpPr>
          <p:cNvPr id="46" name="Connettore curvo 45">
            <a:extLst>
              <a:ext uri="{FF2B5EF4-FFF2-40B4-BE49-F238E27FC236}">
                <a16:creationId xmlns:a16="http://schemas.microsoft.com/office/drawing/2014/main" id="{A3A5A79B-6662-FCD9-0B19-53619453FE9B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6500967" y="3837788"/>
            <a:ext cx="767229" cy="218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D9B48A56-7E87-ABC0-5557-D721119CEF9B}"/>
              </a:ext>
            </a:extLst>
          </p:cNvPr>
          <p:cNvSpPr/>
          <p:nvPr/>
        </p:nvSpPr>
        <p:spPr>
          <a:xfrm>
            <a:off x="2253197" y="4923711"/>
            <a:ext cx="1134145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F(G(x))</a:t>
            </a:r>
          </a:p>
        </p:txBody>
      </p: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3E80C097-30DC-A8AE-216C-B0E5AB5EB8AD}"/>
              </a:ext>
            </a:extLst>
          </p:cNvPr>
          <p:cNvCxnSpPr>
            <a:cxnSpLocks/>
            <a:stCxn id="116" idx="2"/>
            <a:endCxn id="51" idx="3"/>
          </p:cNvCxnSpPr>
          <p:nvPr/>
        </p:nvCxnSpPr>
        <p:spPr>
          <a:xfrm rot="10800000" flipV="1">
            <a:off x="3387343" y="5109569"/>
            <a:ext cx="4282547" cy="2073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260196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260196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5" name="Ovale 114">
            <a:extLst>
              <a:ext uri="{FF2B5EF4-FFF2-40B4-BE49-F238E27FC236}">
                <a16:creationId xmlns:a16="http://schemas.microsoft.com/office/drawing/2014/main" id="{CE2E09EC-BC2C-0523-6A45-2FA1CD07685F}"/>
              </a:ext>
            </a:extLst>
          </p:cNvPr>
          <p:cNvSpPr/>
          <p:nvPr/>
        </p:nvSpPr>
        <p:spPr>
          <a:xfrm>
            <a:off x="4385732" y="1505148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26839420-B6BB-6BFF-DC6E-373273C2AB39}"/>
              </a:ext>
            </a:extLst>
          </p:cNvPr>
          <p:cNvSpPr/>
          <p:nvPr/>
        </p:nvSpPr>
        <p:spPr>
          <a:xfrm>
            <a:off x="7669889" y="5109569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4" name="Connettore curvo 123">
            <a:extLst>
              <a:ext uri="{FF2B5EF4-FFF2-40B4-BE49-F238E27FC236}">
                <a16:creationId xmlns:a16="http://schemas.microsoft.com/office/drawing/2014/main" id="{72325016-97A4-7251-7EAE-C2366EAA1FFD}"/>
              </a:ext>
            </a:extLst>
          </p:cNvPr>
          <p:cNvCxnSpPr>
            <a:cxnSpLocks/>
            <a:stCxn id="82" idx="6"/>
            <a:endCxn id="116" idx="6"/>
          </p:cNvCxnSpPr>
          <p:nvPr/>
        </p:nvCxnSpPr>
        <p:spPr>
          <a:xfrm flipH="1">
            <a:off x="7669890" y="3837788"/>
            <a:ext cx="57170" cy="1271782"/>
          </a:xfrm>
          <a:prstGeom prst="curvedConnector3">
            <a:avLst>
              <a:gd name="adj1" fmla="val -868267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5738422" y="2483424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F(y)</a:t>
            </a:r>
          </a:p>
        </p:txBody>
      </p:sp>
      <p:cxnSp>
        <p:nvCxnSpPr>
          <p:cNvPr id="137" name="Connettore curvo 136">
            <a:extLst>
              <a:ext uri="{FF2B5EF4-FFF2-40B4-BE49-F238E27FC236}">
                <a16:creationId xmlns:a16="http://schemas.microsoft.com/office/drawing/2014/main" id="{66539F4C-E978-E94B-53FC-ECEC7121D323}"/>
              </a:ext>
            </a:extLst>
          </p:cNvPr>
          <p:cNvCxnSpPr>
            <a:cxnSpLocks/>
            <a:stCxn id="77" idx="2"/>
            <a:endCxn id="136" idx="3"/>
          </p:cNvCxnSpPr>
          <p:nvPr/>
        </p:nvCxnSpPr>
        <p:spPr>
          <a:xfrm rot="10800000">
            <a:off x="6497585" y="2690014"/>
            <a:ext cx="773782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curvo 139">
            <a:extLst>
              <a:ext uri="{FF2B5EF4-FFF2-40B4-BE49-F238E27FC236}">
                <a16:creationId xmlns:a16="http://schemas.microsoft.com/office/drawing/2014/main" id="{53A1EF98-196D-562F-99DA-7685E9301348}"/>
              </a:ext>
            </a:extLst>
          </p:cNvPr>
          <p:cNvCxnSpPr>
            <a:cxnSpLocks/>
            <a:stCxn id="136" idx="1"/>
            <a:endCxn id="69" idx="6"/>
          </p:cNvCxnSpPr>
          <p:nvPr/>
        </p:nvCxnSpPr>
        <p:spPr>
          <a:xfrm rot="10800000" flipV="1">
            <a:off x="4844934" y="2690013"/>
            <a:ext cx="893488" cy="17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436094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707593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642881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curvo 155">
            <a:extLst>
              <a:ext uri="{FF2B5EF4-FFF2-40B4-BE49-F238E27FC236}">
                <a16:creationId xmlns:a16="http://schemas.microsoft.com/office/drawing/2014/main" id="{C07A14D4-77EC-82E1-63DD-4E0C35673482}"/>
              </a:ext>
            </a:extLst>
          </p:cNvPr>
          <p:cNvCxnSpPr>
            <a:cxnSpLocks/>
            <a:stCxn id="146" idx="1"/>
            <a:endCxn id="80" idx="6"/>
          </p:cNvCxnSpPr>
          <p:nvPr/>
        </p:nvCxnSpPr>
        <p:spPr>
          <a:xfrm rot="10800000">
            <a:off x="7723890" y="2691728"/>
            <a:ext cx="987481" cy="59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curvo 158">
            <a:extLst>
              <a:ext uri="{FF2B5EF4-FFF2-40B4-BE49-F238E27FC236}">
                <a16:creationId xmlns:a16="http://schemas.microsoft.com/office/drawing/2014/main" id="{10F8236D-B57F-E93C-4C1A-43939482BFAF}"/>
              </a:ext>
            </a:extLst>
          </p:cNvPr>
          <p:cNvCxnSpPr>
            <a:cxnSpLocks/>
            <a:stCxn id="72" idx="2"/>
            <a:endCxn id="115" idx="2"/>
          </p:cNvCxnSpPr>
          <p:nvPr/>
        </p:nvCxnSpPr>
        <p:spPr>
          <a:xfrm rot="10800000">
            <a:off x="4385732" y="1505150"/>
            <a:ext cx="6680" cy="1184865"/>
          </a:xfrm>
          <a:prstGeom prst="curvedConnector3">
            <a:avLst>
              <a:gd name="adj1" fmla="val 6748772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curvo 161">
            <a:extLst>
              <a:ext uri="{FF2B5EF4-FFF2-40B4-BE49-F238E27FC236}">
                <a16:creationId xmlns:a16="http://schemas.microsoft.com/office/drawing/2014/main" id="{EB87EACF-2DCA-9B2C-6233-1E89B892978A}"/>
              </a:ext>
            </a:extLst>
          </p:cNvPr>
          <p:cNvCxnSpPr>
            <a:cxnSpLocks/>
            <a:stCxn id="115" idx="6"/>
            <a:endCxn id="163" idx="1"/>
          </p:cNvCxnSpPr>
          <p:nvPr/>
        </p:nvCxnSpPr>
        <p:spPr>
          <a:xfrm>
            <a:off x="4385733" y="1505149"/>
            <a:ext cx="4549017" cy="134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9387F3CB-459F-FFB5-9645-B96AF0857FE1}"/>
              </a:ext>
            </a:extLst>
          </p:cNvPr>
          <p:cNvSpPr/>
          <p:nvPr/>
        </p:nvSpPr>
        <p:spPr>
          <a:xfrm>
            <a:off x="8934750" y="1299899"/>
            <a:ext cx="1134145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G(F(y))</a:t>
            </a:r>
          </a:p>
        </p:txBody>
      </p:sp>
      <p:cxnSp>
        <p:nvCxnSpPr>
          <p:cNvPr id="196" name="Connettore curvo 195">
            <a:extLst>
              <a:ext uri="{FF2B5EF4-FFF2-40B4-BE49-F238E27FC236}">
                <a16:creationId xmlns:a16="http://schemas.microsoft.com/office/drawing/2014/main" id="{B1F338B1-3A3A-03BF-F6F6-0311D3034504}"/>
              </a:ext>
            </a:extLst>
          </p:cNvPr>
          <p:cNvCxnSpPr>
            <a:cxnSpLocks/>
            <a:stCxn id="199" idx="2"/>
            <a:endCxn id="6" idx="3"/>
          </p:cNvCxnSpPr>
          <p:nvPr/>
        </p:nvCxnSpPr>
        <p:spPr>
          <a:xfrm rot="10800000">
            <a:off x="3591236" y="1935736"/>
            <a:ext cx="1924003" cy="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e 198">
            <a:extLst>
              <a:ext uri="{FF2B5EF4-FFF2-40B4-BE49-F238E27FC236}">
                <a16:creationId xmlns:a16="http://schemas.microsoft.com/office/drawing/2014/main" id="{4A0571FE-3167-D972-635C-4F813DC542FE}"/>
              </a:ext>
            </a:extLst>
          </p:cNvPr>
          <p:cNvSpPr/>
          <p:nvPr/>
        </p:nvSpPr>
        <p:spPr>
          <a:xfrm>
            <a:off x="5515238" y="193573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2" name="Connettore curvo 201">
            <a:extLst>
              <a:ext uri="{FF2B5EF4-FFF2-40B4-BE49-F238E27FC236}">
                <a16:creationId xmlns:a16="http://schemas.microsoft.com/office/drawing/2014/main" id="{72184D0A-302E-6F1B-75CF-31C00E3B90D4}"/>
              </a:ext>
            </a:extLst>
          </p:cNvPr>
          <p:cNvCxnSpPr>
            <a:cxnSpLocks/>
            <a:stCxn id="136" idx="0"/>
            <a:endCxn id="199" idx="6"/>
          </p:cNvCxnSpPr>
          <p:nvPr/>
        </p:nvCxnSpPr>
        <p:spPr>
          <a:xfrm rot="16200000" flipV="1">
            <a:off x="5542778" y="1908197"/>
            <a:ext cx="547688" cy="602765"/>
          </a:xfrm>
          <a:prstGeom prst="curvedConnector2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curvo 212">
            <a:extLst>
              <a:ext uri="{FF2B5EF4-FFF2-40B4-BE49-F238E27FC236}">
                <a16:creationId xmlns:a16="http://schemas.microsoft.com/office/drawing/2014/main" id="{6F9698C2-FAC7-0591-C793-23BF7BA2400F}"/>
              </a:ext>
            </a:extLst>
          </p:cNvPr>
          <p:cNvCxnSpPr>
            <a:cxnSpLocks/>
            <a:stCxn id="214" idx="6"/>
            <a:endCxn id="11" idx="1"/>
          </p:cNvCxnSpPr>
          <p:nvPr/>
        </p:nvCxnSpPr>
        <p:spPr>
          <a:xfrm>
            <a:off x="6648552" y="4591276"/>
            <a:ext cx="2056469" cy="313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e 213">
            <a:extLst>
              <a:ext uri="{FF2B5EF4-FFF2-40B4-BE49-F238E27FC236}">
                <a16:creationId xmlns:a16="http://schemas.microsoft.com/office/drawing/2014/main" id="{2BA09F0E-7D15-1847-1166-5842D38E3DD8}"/>
              </a:ext>
            </a:extLst>
          </p:cNvPr>
          <p:cNvSpPr/>
          <p:nvPr/>
        </p:nvSpPr>
        <p:spPr>
          <a:xfrm>
            <a:off x="6648551" y="4591275"/>
            <a:ext cx="0" cy="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5" name="Connettore curvo 214">
            <a:extLst>
              <a:ext uri="{FF2B5EF4-FFF2-40B4-BE49-F238E27FC236}">
                <a16:creationId xmlns:a16="http://schemas.microsoft.com/office/drawing/2014/main" id="{6842075F-CEFB-5CC3-A956-50FD706B1E1B}"/>
              </a:ext>
            </a:extLst>
          </p:cNvPr>
          <p:cNvCxnSpPr>
            <a:cxnSpLocks/>
            <a:stCxn id="40" idx="2"/>
            <a:endCxn id="214" idx="2"/>
          </p:cNvCxnSpPr>
          <p:nvPr/>
        </p:nvCxnSpPr>
        <p:spPr>
          <a:xfrm rot="16200000" flipH="1">
            <a:off x="6112611" y="4055336"/>
            <a:ext cx="544714" cy="527165"/>
          </a:xfrm>
          <a:prstGeom prst="curved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7365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32F9EFDD-7111-3F3A-B7DC-2DEDB807501F}"/>
              </a:ext>
            </a:extLst>
          </p:cNvPr>
          <p:cNvSpPr txBox="1"/>
          <p:nvPr/>
        </p:nvSpPr>
        <p:spPr>
          <a:xfrm>
            <a:off x="4887610" y="2119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94790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A84BFBBC-499D-1754-C929-C0DB3FB1D443}"/>
              </a:ext>
            </a:extLst>
          </p:cNvPr>
          <p:cNvSpPr txBox="1"/>
          <p:nvPr/>
        </p:nvSpPr>
        <p:spPr>
          <a:xfrm>
            <a:off x="6449332" y="407122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fake y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6C0E5F8-6A32-5A88-2422-2DAE24D164A1}"/>
              </a:ext>
            </a:extLst>
          </p:cNvPr>
          <p:cNvGrpSpPr/>
          <p:nvPr/>
        </p:nvGrpSpPr>
        <p:grpSpPr>
          <a:xfrm>
            <a:off x="2246102" y="4212858"/>
            <a:ext cx="956986" cy="580269"/>
            <a:chOff x="1927503" y="4569014"/>
            <a:chExt cx="921093" cy="580269"/>
          </a:xfrm>
        </p:grpSpPr>
        <p:sp>
          <p:nvSpPr>
            <p:cNvPr id="10" name="Freccia circolare in su 9">
              <a:extLst>
                <a:ext uri="{FF2B5EF4-FFF2-40B4-BE49-F238E27FC236}">
                  <a16:creationId xmlns:a16="http://schemas.microsoft.com/office/drawing/2014/main" id="{A0182EAB-5766-5557-0C12-D9E5C9FA8F4C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Freccia circolare in su 11">
              <a:extLst>
                <a:ext uri="{FF2B5EF4-FFF2-40B4-BE49-F238E27FC236}">
                  <a16:creationId xmlns:a16="http://schemas.microsoft.com/office/drawing/2014/main" id="{F31E12A0-8F69-EAC6-196A-C2E9138C1065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8AF6730-22B6-9F76-91EA-848EEE4F6366}"/>
              </a:ext>
            </a:extLst>
          </p:cNvPr>
          <p:cNvGrpSpPr/>
          <p:nvPr/>
        </p:nvGrpSpPr>
        <p:grpSpPr>
          <a:xfrm>
            <a:off x="9111909" y="1779755"/>
            <a:ext cx="956986" cy="580269"/>
            <a:chOff x="1927503" y="4569014"/>
            <a:chExt cx="921093" cy="580269"/>
          </a:xfrm>
        </p:grpSpPr>
        <p:sp>
          <p:nvSpPr>
            <p:cNvPr id="18" name="Freccia circolare in su 17">
              <a:extLst>
                <a:ext uri="{FF2B5EF4-FFF2-40B4-BE49-F238E27FC236}">
                  <a16:creationId xmlns:a16="http://schemas.microsoft.com/office/drawing/2014/main" id="{D12857F6-5294-C1FC-4847-29F7D07E0388}"/>
                </a:ext>
              </a:extLst>
            </p:cNvPr>
            <p:cNvSpPr/>
            <p:nvPr/>
          </p:nvSpPr>
          <p:spPr>
            <a:xfrm>
              <a:off x="1955536" y="4888279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Freccia circolare in su 19">
              <a:extLst>
                <a:ext uri="{FF2B5EF4-FFF2-40B4-BE49-F238E27FC236}">
                  <a16:creationId xmlns:a16="http://schemas.microsoft.com/office/drawing/2014/main" id="{85EE14DD-1166-C40C-18A3-261EEFBB374D}"/>
                </a:ext>
              </a:extLst>
            </p:cNvPr>
            <p:cNvSpPr/>
            <p:nvPr/>
          </p:nvSpPr>
          <p:spPr>
            <a:xfrm rot="10800000">
              <a:off x="1927503" y="4569014"/>
              <a:ext cx="893060" cy="261004"/>
            </a:xfrm>
            <a:prstGeom prst="curvedUpArrow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/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𝒸𝓎𝒸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E10FE6C-A6C5-DCBB-CFE1-C780EF5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689" y="5638979"/>
                <a:ext cx="8509466" cy="5048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32B89F94-803C-A5A9-F565-49BF4E4F4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4" y="305364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BC8A073-68CA-2561-2432-EEE94618D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4" y="31647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D570278-5DF6-C4BD-9B88-27B01ED9B8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9" y="32619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B8DDE77-5E36-C552-15EB-D2E7F67D1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51" y="3951736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3518E8D-2A8E-8542-C650-0966C5897D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3" y="332639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C7A3376-867F-2B8C-967A-8A6B69213F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06" y="460171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737B456-22A6-97AE-4871-23D160CF1B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34" y="277236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5161375-C1A7-561E-792E-A9093705F0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2173179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33678B0-A64C-9FBA-997F-51DB763FC6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39" y="1584233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DD116FF-FE84-5EB3-2638-E001FF064F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26" y="38075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3CF27AB-0823-890A-175E-DB2D8B942A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696" y="3933207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4CF44DE-2CD7-29A1-0C6D-E63A6F9F1D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6" y="4036164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7576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8" y="89456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Loss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837CECB-B67C-F0F2-7382-58B84FBA429F}"/>
              </a:ext>
            </a:extLst>
          </p:cNvPr>
          <p:cNvSpPr/>
          <p:nvPr/>
        </p:nvSpPr>
        <p:spPr>
          <a:xfrm>
            <a:off x="694040" y="2440575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X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EAE86FD-7201-5FB2-24AB-E7DC8270BF38}"/>
              </a:ext>
            </a:extLst>
          </p:cNvPr>
          <p:cNvSpPr/>
          <p:nvPr/>
        </p:nvSpPr>
        <p:spPr>
          <a:xfrm>
            <a:off x="2049305" y="1608808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A2C6D31-73F2-C988-6140-88C6239443E2}"/>
              </a:ext>
            </a:extLst>
          </p:cNvPr>
          <p:cNvSpPr/>
          <p:nvPr/>
        </p:nvSpPr>
        <p:spPr>
          <a:xfrm>
            <a:off x="10068895" y="3187761"/>
            <a:ext cx="1440000" cy="72000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8502634-4094-AA3B-6B55-58275F650507}"/>
              </a:ext>
            </a:extLst>
          </p:cNvPr>
          <p:cNvSpPr/>
          <p:nvPr/>
        </p:nvSpPr>
        <p:spPr>
          <a:xfrm>
            <a:off x="8705021" y="4267480"/>
            <a:ext cx="1541930" cy="523220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GB" baseline="-25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</a:t>
            </a:r>
            <a:endParaRPr lang="en-GB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3F80B2AE-A394-FAD6-BBDA-19AE26260783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1423015" y="3151599"/>
            <a:ext cx="610965" cy="628915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D90E51-E683-89F2-94D8-49B53DD15B68}"/>
              </a:ext>
            </a:extLst>
          </p:cNvPr>
          <p:cNvSpPr/>
          <p:nvPr/>
        </p:nvSpPr>
        <p:spPr>
          <a:xfrm>
            <a:off x="2042955" y="3509930"/>
            <a:ext cx="1541930" cy="5232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x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6197E246-0C8B-5657-C8CA-AEC61B06008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rot="5400000" flipH="1" flipV="1">
            <a:off x="2128144" y="2817804"/>
            <a:ext cx="1377902" cy="635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D8F6A30A-5DE5-30B8-A295-32776E430A12}"/>
              </a:ext>
            </a:extLst>
          </p:cNvPr>
          <p:cNvSpPr/>
          <p:nvPr/>
        </p:nvSpPr>
        <p:spPr>
          <a:xfrm>
            <a:off x="2409381" y="4495181"/>
            <a:ext cx="759163" cy="41317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F(x)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50A210E-5AE9-7510-3970-146C4E24344D}"/>
              </a:ext>
            </a:extLst>
          </p:cNvPr>
          <p:cNvGrpSpPr/>
          <p:nvPr/>
        </p:nvGrpSpPr>
        <p:grpSpPr>
          <a:xfrm>
            <a:off x="4389241" y="2194879"/>
            <a:ext cx="458864" cy="1952662"/>
            <a:chOff x="3778188" y="2620756"/>
            <a:chExt cx="458864" cy="1952662"/>
          </a:xfrm>
        </p:grpSpPr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53FEB9F0-338F-8D33-C15A-C4A22B15D2B8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9703B4B1-7091-8931-4FB8-092F037D06D0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3" name="Rettangolo con angoli arrotondati 2">
                  <a:extLst>
                    <a:ext uri="{FF2B5EF4-FFF2-40B4-BE49-F238E27FC236}">
                      <a16:creationId xmlns:a16="http://schemas.microsoft.com/office/drawing/2014/main" id="{A6D81F56-58CB-77EF-5DBE-B6830008E4AB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G</a:t>
                  </a:r>
                </a:p>
              </p:txBody>
            </p:sp>
            <p:sp>
              <p:nvSpPr>
                <p:cNvPr id="67" name="Ovale 66">
                  <a:extLst>
                    <a:ext uri="{FF2B5EF4-FFF2-40B4-BE49-F238E27FC236}">
                      <a16:creationId xmlns:a16="http://schemas.microsoft.com/office/drawing/2014/main" id="{F8CEBD19-20FF-6628-36A5-22175BA27393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3A92A07-A39B-765F-15B2-4C7C374E7F3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CDB2EA86-358A-E5AE-BAAD-45783552E727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B6FB3E11-7312-C809-3701-BD2ECDB20A99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5B4335D-FB4C-C8FA-228D-2FE18A09CA48}"/>
              </a:ext>
            </a:extLst>
          </p:cNvPr>
          <p:cNvGrpSpPr/>
          <p:nvPr/>
        </p:nvGrpSpPr>
        <p:grpSpPr>
          <a:xfrm>
            <a:off x="7268196" y="2194879"/>
            <a:ext cx="458864" cy="1952662"/>
            <a:chOff x="3778188" y="2620756"/>
            <a:chExt cx="458864" cy="1952662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1B84488-7F01-ECC2-B178-2ECEB1847E44}"/>
                </a:ext>
              </a:extLst>
            </p:cNvPr>
            <p:cNvGrpSpPr/>
            <p:nvPr/>
          </p:nvGrpSpPr>
          <p:grpSpPr>
            <a:xfrm>
              <a:off x="3799359" y="2620756"/>
              <a:ext cx="437693" cy="1952662"/>
              <a:chOff x="3799359" y="2620756"/>
              <a:chExt cx="437693" cy="1952662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ED223425-86C4-C0C2-9CA7-8638AC1EB75C}"/>
                  </a:ext>
                </a:extLst>
              </p:cNvPr>
              <p:cNvGrpSpPr/>
              <p:nvPr/>
            </p:nvGrpSpPr>
            <p:grpSpPr>
              <a:xfrm>
                <a:off x="3799359" y="2620756"/>
                <a:ext cx="437693" cy="1952662"/>
                <a:chOff x="3799359" y="2620756"/>
                <a:chExt cx="437693" cy="1952662"/>
              </a:xfrm>
            </p:grpSpPr>
            <p:sp>
              <p:nvSpPr>
                <p:cNvPr id="81" name="Rettangolo con angoli arrotondati 80">
                  <a:extLst>
                    <a:ext uri="{FF2B5EF4-FFF2-40B4-BE49-F238E27FC236}">
                      <a16:creationId xmlns:a16="http://schemas.microsoft.com/office/drawing/2014/main" id="{9E98B65A-712E-F0F7-CB9A-12AB45592428}"/>
                    </a:ext>
                  </a:extLst>
                </p:cNvPr>
                <p:cNvSpPr/>
                <p:nvPr/>
              </p:nvSpPr>
              <p:spPr>
                <a:xfrm>
                  <a:off x="3799359" y="2620756"/>
                  <a:ext cx="416522" cy="1952662"/>
                </a:xfrm>
                <a:prstGeom prst="roundRect">
                  <a:avLst/>
                </a:prstGeom>
                <a:solidFill>
                  <a:schemeClr val="tx2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bg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F</a:t>
                  </a:r>
                </a:p>
              </p:txBody>
            </p:sp>
            <p:sp>
              <p:nvSpPr>
                <p:cNvPr id="82" name="Ovale 81">
                  <a:extLst>
                    <a:ext uri="{FF2B5EF4-FFF2-40B4-BE49-F238E27FC236}">
                      <a16:creationId xmlns:a16="http://schemas.microsoft.com/office/drawing/2014/main" id="{6623FDF7-4528-5465-23A9-49C27D5BD806}"/>
                    </a:ext>
                  </a:extLst>
                </p:cNvPr>
                <p:cNvSpPr/>
                <p:nvPr/>
              </p:nvSpPr>
              <p:spPr>
                <a:xfrm>
                  <a:off x="4201052" y="4180348"/>
                  <a:ext cx="36000" cy="36000"/>
                </a:xfrm>
                <a:prstGeom prst="ellips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C00000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80" name="Ovale 79">
                <a:extLst>
                  <a:ext uri="{FF2B5EF4-FFF2-40B4-BE49-F238E27FC236}">
                    <a16:creationId xmlns:a16="http://schemas.microsoft.com/office/drawing/2014/main" id="{9C776689-C7E4-0C26-B060-77B1D1674989}"/>
                  </a:ext>
                </a:extLst>
              </p:cNvPr>
              <p:cNvSpPr/>
              <p:nvPr/>
            </p:nvSpPr>
            <p:spPr>
              <a:xfrm>
                <a:off x="4197881" y="3034287"/>
                <a:ext cx="36000" cy="36000"/>
              </a:xfrm>
              <a:prstGeom prst="ellips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C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B2FF0C53-47D1-4C54-EAA8-0B29FA6CA30F}"/>
                </a:ext>
              </a:extLst>
            </p:cNvPr>
            <p:cNvSpPr/>
            <p:nvPr/>
          </p:nvSpPr>
          <p:spPr>
            <a:xfrm>
              <a:off x="3781359" y="3032574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13F76EBA-0D3A-6447-8F5B-93877416D82B}"/>
                </a:ext>
              </a:extLst>
            </p:cNvPr>
            <p:cNvSpPr/>
            <p:nvPr/>
          </p:nvSpPr>
          <p:spPr>
            <a:xfrm>
              <a:off x="3778188" y="4180348"/>
              <a:ext cx="36000" cy="36000"/>
            </a:xfrm>
            <a:prstGeom prst="ellipse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6FAE3A62-23B0-56B6-7DDB-D3DF8EAAD614}"/>
              </a:ext>
            </a:extLst>
          </p:cNvPr>
          <p:cNvSpPr/>
          <p:nvPr/>
        </p:nvSpPr>
        <p:spPr>
          <a:xfrm>
            <a:off x="9075445" y="1243229"/>
            <a:ext cx="759163" cy="4131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G(y)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1E4B657E-B252-89A2-7BF9-991447795585}"/>
              </a:ext>
            </a:extLst>
          </p:cNvPr>
          <p:cNvSpPr/>
          <p:nvPr/>
        </p:nvSpPr>
        <p:spPr>
          <a:xfrm>
            <a:off x="8711370" y="2370777"/>
            <a:ext cx="1541930" cy="5232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y</a:t>
            </a:r>
          </a:p>
        </p:txBody>
      </p:sp>
      <p:cxnSp>
        <p:nvCxnSpPr>
          <p:cNvPr id="147" name="Connettore curvo 146">
            <a:extLst>
              <a:ext uri="{FF2B5EF4-FFF2-40B4-BE49-F238E27FC236}">
                <a16:creationId xmlns:a16="http://schemas.microsoft.com/office/drawing/2014/main" id="{2226DFAD-71C9-C07B-4D3D-EAE1AB0E7F72}"/>
              </a:ext>
            </a:extLst>
          </p:cNvPr>
          <p:cNvCxnSpPr>
            <a:cxnSpLocks/>
            <a:stCxn id="7" idx="0"/>
            <a:endCxn id="146" idx="3"/>
          </p:cNvCxnSpPr>
          <p:nvPr/>
        </p:nvCxnSpPr>
        <p:spPr>
          <a:xfrm rot="16200000" flipV="1">
            <a:off x="10243411" y="2642276"/>
            <a:ext cx="555374" cy="535595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curvo 152">
            <a:extLst>
              <a:ext uri="{FF2B5EF4-FFF2-40B4-BE49-F238E27FC236}">
                <a16:creationId xmlns:a16="http://schemas.microsoft.com/office/drawing/2014/main" id="{52BD9B8F-912C-C33E-9A1F-F21024809A4C}"/>
              </a:ext>
            </a:extLst>
          </p:cNvPr>
          <p:cNvCxnSpPr>
            <a:cxnSpLocks/>
            <a:stCxn id="146" idx="2"/>
            <a:endCxn id="11" idx="0"/>
          </p:cNvCxnSpPr>
          <p:nvPr/>
        </p:nvCxnSpPr>
        <p:spPr>
          <a:xfrm rot="5400000">
            <a:off x="8792420" y="3577564"/>
            <a:ext cx="1373483" cy="634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sellaDiTesto 244">
            <a:extLst>
              <a:ext uri="{FF2B5EF4-FFF2-40B4-BE49-F238E27FC236}">
                <a16:creationId xmlns:a16="http://schemas.microsoft.com/office/drawing/2014/main" id="{463F8326-112D-273A-78B3-CC380062A27C}"/>
              </a:ext>
            </a:extLst>
          </p:cNvPr>
          <p:cNvSpPr txBox="1"/>
          <p:nvPr/>
        </p:nvSpPr>
        <p:spPr>
          <a:xfrm>
            <a:off x="2800632" y="310833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x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7E194EE8-03D1-E834-3CD8-B22611FB85C4}"/>
              </a:ext>
            </a:extLst>
          </p:cNvPr>
          <p:cNvSpPr txBox="1"/>
          <p:nvPr/>
        </p:nvSpPr>
        <p:spPr>
          <a:xfrm>
            <a:off x="8727584" y="2882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7D25641-FE21-C27F-3E58-E07868CC04F3}"/>
              </a:ext>
            </a:extLst>
          </p:cNvPr>
          <p:cNvSpPr/>
          <p:nvPr/>
        </p:nvSpPr>
        <p:spPr>
          <a:xfrm>
            <a:off x="4389241" y="4287250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D7E7784-4E6C-226E-70AB-0D981F63326D}"/>
              </a:ext>
            </a:extLst>
          </p:cNvPr>
          <p:cNvCxnSpPr>
            <a:cxnSpLocks/>
            <a:stCxn id="14" idx="3"/>
            <a:endCxn id="23" idx="2"/>
          </p:cNvCxnSpPr>
          <p:nvPr/>
        </p:nvCxnSpPr>
        <p:spPr>
          <a:xfrm>
            <a:off x="3584885" y="3771540"/>
            <a:ext cx="804356" cy="533710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168574E7-DF85-5B5D-ADF1-698367A3DE49}"/>
              </a:ext>
            </a:extLst>
          </p:cNvPr>
          <p:cNvSpPr/>
          <p:nvPr/>
        </p:nvSpPr>
        <p:spPr>
          <a:xfrm>
            <a:off x="4840205" y="4285498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49ECC3C-5CEA-18FD-9ABF-D84C47AF7456}"/>
              </a:ext>
            </a:extLst>
          </p:cNvPr>
          <p:cNvSpPr/>
          <p:nvPr/>
        </p:nvSpPr>
        <p:spPr>
          <a:xfrm>
            <a:off x="5613799" y="3753539"/>
            <a:ext cx="36000" cy="360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73D0AE33-0EE4-D6E6-BBD8-06B56EE88576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 flipV="1">
            <a:off x="4425241" y="4303498"/>
            <a:ext cx="414964" cy="1752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81DEBABD-3544-F863-7D7D-8A9BF0C2F4BB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876205" y="3771539"/>
            <a:ext cx="737594" cy="531959"/>
          </a:xfrm>
          <a:prstGeom prst="curvedConnector3">
            <a:avLst>
              <a:gd name="adj1" fmla="val 50000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8641D614-7ECA-01F9-9A55-65BC7B7FC571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5649799" y="3771539"/>
            <a:ext cx="1618397" cy="93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curvo 85">
            <a:extLst>
              <a:ext uri="{FF2B5EF4-FFF2-40B4-BE49-F238E27FC236}">
                <a16:creationId xmlns:a16="http://schemas.microsoft.com/office/drawing/2014/main" id="{8A5B738C-BC1F-20A9-C968-67E52FECB338}"/>
              </a:ext>
            </a:extLst>
          </p:cNvPr>
          <p:cNvCxnSpPr>
            <a:cxnSpLocks/>
            <a:stCxn id="87" idx="2"/>
            <a:endCxn id="40" idx="3"/>
          </p:cNvCxnSpPr>
          <p:nvPr/>
        </p:nvCxnSpPr>
        <p:spPr>
          <a:xfrm rot="10800000" flipV="1">
            <a:off x="3168545" y="4685033"/>
            <a:ext cx="4501345" cy="1673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e 86">
            <a:extLst>
              <a:ext uri="{FF2B5EF4-FFF2-40B4-BE49-F238E27FC236}">
                <a16:creationId xmlns:a16="http://schemas.microsoft.com/office/drawing/2014/main" id="{C86D2E7B-4917-0C8D-B7FC-0AB78F849215}"/>
              </a:ext>
            </a:extLst>
          </p:cNvPr>
          <p:cNvSpPr/>
          <p:nvPr/>
        </p:nvSpPr>
        <p:spPr>
          <a:xfrm>
            <a:off x="7669889" y="4685032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9C212B29-CB16-359D-88C1-5E1E7F59DE94}"/>
              </a:ext>
            </a:extLst>
          </p:cNvPr>
          <p:cNvCxnSpPr>
            <a:cxnSpLocks/>
            <a:stCxn id="82" idx="6"/>
            <a:endCxn id="87" idx="6"/>
          </p:cNvCxnSpPr>
          <p:nvPr/>
        </p:nvCxnSpPr>
        <p:spPr>
          <a:xfrm flipH="1">
            <a:off x="7669890" y="3772471"/>
            <a:ext cx="57170" cy="912562"/>
          </a:xfrm>
          <a:prstGeom prst="curvedConnector3">
            <a:avLst>
              <a:gd name="adj1" fmla="val -799720"/>
            </a:avLst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e 91">
            <a:extLst>
              <a:ext uri="{FF2B5EF4-FFF2-40B4-BE49-F238E27FC236}">
                <a16:creationId xmlns:a16="http://schemas.microsoft.com/office/drawing/2014/main" id="{259E0570-C67B-E027-8BA9-3D90630280CE}"/>
              </a:ext>
            </a:extLst>
          </p:cNvPr>
          <p:cNvSpPr/>
          <p:nvPr/>
        </p:nvSpPr>
        <p:spPr>
          <a:xfrm>
            <a:off x="7254925" y="2000775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3" name="Connettore curvo 92">
            <a:extLst>
              <a:ext uri="{FF2B5EF4-FFF2-40B4-BE49-F238E27FC236}">
                <a16:creationId xmlns:a16="http://schemas.microsoft.com/office/drawing/2014/main" id="{38B64582-F602-1874-4493-AB1F3CD4E996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6348019" y="2018775"/>
            <a:ext cx="906906" cy="60562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4F491D6E-ACA5-12F3-3DCA-A718221FE0DC}"/>
              </a:ext>
            </a:extLst>
          </p:cNvPr>
          <p:cNvSpPr/>
          <p:nvPr/>
        </p:nvSpPr>
        <p:spPr>
          <a:xfrm>
            <a:off x="7705889" y="1999023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9D036DF0-7FA3-351E-1895-B92C865B3C98}"/>
              </a:ext>
            </a:extLst>
          </p:cNvPr>
          <p:cNvSpPr/>
          <p:nvPr/>
        </p:nvSpPr>
        <p:spPr>
          <a:xfrm>
            <a:off x="6312019" y="2606398"/>
            <a:ext cx="36000" cy="36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B23084C1-4C23-DFE9-D016-9DAD873517CA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7290925" y="2017023"/>
            <a:ext cx="414964" cy="175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curvo 96">
            <a:extLst>
              <a:ext uri="{FF2B5EF4-FFF2-40B4-BE49-F238E27FC236}">
                <a16:creationId xmlns:a16="http://schemas.microsoft.com/office/drawing/2014/main" id="{1D6F16AD-C823-E688-E7A7-F561E6D1F9BD}"/>
              </a:ext>
            </a:extLst>
          </p:cNvPr>
          <p:cNvCxnSpPr>
            <a:cxnSpLocks/>
            <a:stCxn id="94" idx="6"/>
            <a:endCxn id="146" idx="1"/>
          </p:cNvCxnSpPr>
          <p:nvPr/>
        </p:nvCxnSpPr>
        <p:spPr>
          <a:xfrm>
            <a:off x="7741889" y="2017023"/>
            <a:ext cx="969481" cy="61536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curvo 97">
            <a:extLst>
              <a:ext uri="{FF2B5EF4-FFF2-40B4-BE49-F238E27FC236}">
                <a16:creationId xmlns:a16="http://schemas.microsoft.com/office/drawing/2014/main" id="{FA72CD17-123F-67FF-8238-57A33E26CAD7}"/>
              </a:ext>
            </a:extLst>
          </p:cNvPr>
          <p:cNvCxnSpPr>
            <a:cxnSpLocks/>
            <a:stCxn id="95" idx="2"/>
            <a:endCxn id="69" idx="6"/>
          </p:cNvCxnSpPr>
          <p:nvPr/>
        </p:nvCxnSpPr>
        <p:spPr>
          <a:xfrm rot="10800000" flipV="1">
            <a:off x="4844935" y="2624398"/>
            <a:ext cx="1467085" cy="201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e 119">
            <a:extLst>
              <a:ext uri="{FF2B5EF4-FFF2-40B4-BE49-F238E27FC236}">
                <a16:creationId xmlns:a16="http://schemas.microsoft.com/office/drawing/2014/main" id="{EB1D12D0-E578-23B4-89E0-B8E033F92C82}"/>
              </a:ext>
            </a:extLst>
          </p:cNvPr>
          <p:cNvSpPr/>
          <p:nvPr/>
        </p:nvSpPr>
        <p:spPr>
          <a:xfrm>
            <a:off x="4385732" y="1446374"/>
            <a:ext cx="0" cy="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21" name="Connettore curvo 120">
            <a:extLst>
              <a:ext uri="{FF2B5EF4-FFF2-40B4-BE49-F238E27FC236}">
                <a16:creationId xmlns:a16="http://schemas.microsoft.com/office/drawing/2014/main" id="{05DCAEA5-B9A6-212D-F5AC-5DCFF06D7D45}"/>
              </a:ext>
            </a:extLst>
          </p:cNvPr>
          <p:cNvCxnSpPr>
            <a:cxnSpLocks/>
            <a:stCxn id="72" idx="2"/>
            <a:endCxn id="120" idx="2"/>
          </p:cNvCxnSpPr>
          <p:nvPr/>
        </p:nvCxnSpPr>
        <p:spPr>
          <a:xfrm rot="10800000">
            <a:off x="4385732" y="1446375"/>
            <a:ext cx="6680" cy="1178322"/>
          </a:xfrm>
          <a:prstGeom prst="curvedConnector3">
            <a:avLst>
              <a:gd name="adj1" fmla="val 8117620"/>
            </a:avLst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curvo 121">
            <a:extLst>
              <a:ext uri="{FF2B5EF4-FFF2-40B4-BE49-F238E27FC236}">
                <a16:creationId xmlns:a16="http://schemas.microsoft.com/office/drawing/2014/main" id="{F807C676-F776-3EE6-BFA5-ABCA6F364400}"/>
              </a:ext>
            </a:extLst>
          </p:cNvPr>
          <p:cNvCxnSpPr>
            <a:cxnSpLocks/>
            <a:stCxn id="120" idx="6"/>
            <a:endCxn id="136" idx="1"/>
          </p:cNvCxnSpPr>
          <p:nvPr/>
        </p:nvCxnSpPr>
        <p:spPr>
          <a:xfrm>
            <a:off x="4385733" y="1446375"/>
            <a:ext cx="4689712" cy="344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/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𝓅𝒾𝓍ℯ𝓁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8" name="CasellaDiTesto 127">
                <a:extLst>
                  <a:ext uri="{FF2B5EF4-FFF2-40B4-BE49-F238E27FC236}">
                    <a16:creationId xmlns:a16="http://schemas.microsoft.com/office/drawing/2014/main" id="{D8D9775C-599E-5635-32D3-64E452FD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68" y="5666533"/>
                <a:ext cx="7679101" cy="395429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57B385F1-C348-5F3F-1F1D-B4D9FD5A4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5" y="302454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7267C81-BAB4-8684-9AF2-5C2BEA0AA4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5" y="31356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317E96-DA47-D6D5-4C52-821ECB55ED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0" y="323285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66980B4-A76C-0FD3-98EA-7D1B0EC923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12" y="3922640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0A9152F-114A-6B3A-329A-5C6365ADC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45" y="207504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F33BD33-0153-8B50-8677-6ABB41213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87" y="37784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F3DFFB1-3DD5-1C12-E6C4-7D8AD106A2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357" y="3904111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BCF249A-8FAA-E3F9-5E4E-C0376C8DC0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87" y="4007068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ECE2C4F-48F9-C9F0-D5F8-F973AE11D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4" y="1529740"/>
            <a:ext cx="457200" cy="457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2CF1EC6-D07F-63AF-1604-692E58D591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12" y="480312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983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34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E3DAA-0488-AA65-4F53-719D1F5FB145}"/>
              </a:ext>
            </a:extLst>
          </p:cNvPr>
          <p:cNvSpPr txBox="1"/>
          <p:nvPr/>
        </p:nvSpPr>
        <p:spPr>
          <a:xfrm>
            <a:off x="570271" y="943897"/>
            <a:ext cx="1079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architecture is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based 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that of </a:t>
            </a:r>
            <a:r>
              <a:rPr lang="en-GB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addition of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few modifications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improve the effectiveness of domain translation, trying to obtain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realistic images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 the ones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48D01-0C1A-C1BD-0C98-072F24B59A21}"/>
              </a:ext>
            </a:extLst>
          </p:cNvPr>
          <p:cNvSpPr txBox="1"/>
          <p:nvPr/>
        </p:nvSpPr>
        <p:spPr>
          <a:xfrm>
            <a:off x="1602658" y="23794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8C665-A8B7-1684-9AC2-FBB8FABFD14F}"/>
              </a:ext>
            </a:extLst>
          </p:cNvPr>
          <p:cNvSpPr txBox="1"/>
          <p:nvPr/>
        </p:nvSpPr>
        <p:spPr>
          <a:xfrm>
            <a:off x="7929716" y="237940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b="1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7E858C-D36E-7389-33BC-827DFA7A77B5}"/>
              </a:ext>
            </a:extLst>
          </p:cNvPr>
          <p:cNvSpPr txBox="1"/>
          <p:nvPr/>
        </p:nvSpPr>
        <p:spPr>
          <a:xfrm>
            <a:off x="715338" y="2776766"/>
            <a:ext cx="43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Pixel-wise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Least square adversarial loss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18DD77-2E74-F77F-923F-897B131F73EA}"/>
              </a:ext>
            </a:extLst>
          </p:cNvPr>
          <p:cNvSpPr txBox="1"/>
          <p:nvPr/>
        </p:nvSpPr>
        <p:spPr>
          <a:xfrm>
            <a:off x="6658938" y="2776766"/>
            <a:ext cx="4168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 composed by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Blocks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(RDNBs)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Cycle consistency loss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Wasserstein adversarial loss with gradient penalty (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WGAN-GP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4297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6" y="1095228"/>
            <a:ext cx="526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Generator Architecture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B621BA-9910-0D89-0400-664AFF10C714}"/>
              </a:ext>
            </a:extLst>
          </p:cNvPr>
          <p:cNvSpPr txBox="1"/>
          <p:nvPr/>
        </p:nvSpPr>
        <p:spPr>
          <a:xfrm>
            <a:off x="6654352" y="1309807"/>
            <a:ext cx="53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Dense Normalization Block (RDNB)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303B69B-4290-9E33-5806-4934AA80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9" r="1529"/>
          <a:stretch/>
        </p:blipFill>
        <p:spPr>
          <a:xfrm>
            <a:off x="6597202" y="3854371"/>
            <a:ext cx="4821685" cy="2042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30CA9D5-0CE8-1AAC-0583-4153B71E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t="31225" r="63936" b="13181"/>
          <a:stretch/>
        </p:blipFill>
        <p:spPr>
          <a:xfrm>
            <a:off x="6597202" y="1797803"/>
            <a:ext cx="3775587" cy="16311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F6076B-7272-C45F-B80F-13CC21F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5" y="3973918"/>
            <a:ext cx="2930529" cy="11770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5524B9-811B-E9CD-B2DA-EC821FBB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5" y="1917482"/>
            <a:ext cx="5279646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E4DD6D-1360-15FB-1074-4B9783B9B877}"/>
              </a:ext>
            </a:extLst>
          </p:cNvPr>
          <p:cNvSpPr txBox="1"/>
          <p:nvPr/>
        </p:nvSpPr>
        <p:spPr>
          <a:xfrm>
            <a:off x="624346" y="3604586"/>
            <a:ext cx="441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Residual Resnet Block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75A7CE-A721-F994-1077-1F93CB6A406E}"/>
              </a:ext>
            </a:extLst>
          </p:cNvPr>
          <p:cNvSpPr txBox="1"/>
          <p:nvPr/>
        </p:nvSpPr>
        <p:spPr>
          <a:xfrm>
            <a:off x="10306809" y="6969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[ZHANG2020]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C05EEE-1DD3-B8A6-A372-F071F8C80EE6}"/>
              </a:ext>
            </a:extLst>
          </p:cNvPr>
          <p:cNvSpPr txBox="1"/>
          <p:nvPr/>
        </p:nvSpPr>
        <p:spPr>
          <a:xfrm>
            <a:off x="8739980" y="6328461"/>
            <a:ext cx="3382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https://hardikbansal.github.io/CycleGANBlog/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0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Rettangolo con angoli arrotondati 1178">
            <a:extLst>
              <a:ext uri="{FF2B5EF4-FFF2-40B4-BE49-F238E27FC236}">
                <a16:creationId xmlns:a16="http://schemas.microsoft.com/office/drawing/2014/main" id="{127B5AFC-D22A-B901-D662-F0A60CE78555}"/>
              </a:ext>
            </a:extLst>
          </p:cNvPr>
          <p:cNvSpPr/>
          <p:nvPr/>
        </p:nvSpPr>
        <p:spPr>
          <a:xfrm>
            <a:off x="393290" y="1618448"/>
            <a:ext cx="10728523" cy="43420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4" name="Rettangolo con angoli arrotondati 1163">
            <a:extLst>
              <a:ext uri="{FF2B5EF4-FFF2-40B4-BE49-F238E27FC236}">
                <a16:creationId xmlns:a16="http://schemas.microsoft.com/office/drawing/2014/main" id="{283B9063-CDE7-9EC3-D113-C5C80A6C3ADB}"/>
              </a:ext>
            </a:extLst>
          </p:cNvPr>
          <p:cNvSpPr/>
          <p:nvPr/>
        </p:nvSpPr>
        <p:spPr>
          <a:xfrm>
            <a:off x="558823" y="1896287"/>
            <a:ext cx="4259719" cy="2776440"/>
          </a:xfrm>
          <a:prstGeom prst="roundRect">
            <a:avLst/>
          </a:prstGeom>
          <a:solidFill>
            <a:srgbClr val="92D050">
              <a:alpha val="19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algn="ctr"/>
            <a:endParaRPr lang="en-GB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558823" y="833618"/>
            <a:ext cx="618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 consistency Loss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0F1BC2-0DD4-BA13-F930-FE6D1C732CA7}"/>
              </a:ext>
            </a:extLst>
          </p:cNvPr>
          <p:cNvSpPr txBox="1"/>
          <p:nvPr/>
        </p:nvSpPr>
        <p:spPr>
          <a:xfrm>
            <a:off x="738535" y="2031259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F06DB3-7B2D-F204-984F-4FACB29D4296}"/>
              </a:ext>
            </a:extLst>
          </p:cNvPr>
          <p:cNvSpPr txBox="1"/>
          <p:nvPr/>
        </p:nvSpPr>
        <p:spPr>
          <a:xfrm>
            <a:off x="2113816" y="202875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AA0F2C5-1EF1-38AB-192A-519B9F8FEE47}"/>
              </a:ext>
            </a:extLst>
          </p:cNvPr>
          <p:cNvSpPr/>
          <p:nvPr/>
        </p:nvSpPr>
        <p:spPr>
          <a:xfrm>
            <a:off x="1415855" y="3607745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Pixel-wise Loss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D955957-63ED-04F5-4DA6-E4628A6A736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306159" y="2369813"/>
            <a:ext cx="1122521" cy="123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1225AA-D01F-74E3-BB98-02A0D81B489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8680" y="2367308"/>
            <a:ext cx="920410" cy="124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E57B330-5970-1ECD-D111-459EBB5FE09C}"/>
              </a:ext>
            </a:extLst>
          </p:cNvPr>
          <p:cNvSpPr txBox="1"/>
          <p:nvPr/>
        </p:nvSpPr>
        <p:spPr>
          <a:xfrm>
            <a:off x="6919936" y="202886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 x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4A4A16-CC44-6087-A46C-19F433F63EC6}"/>
              </a:ext>
            </a:extLst>
          </p:cNvPr>
          <p:cNvSpPr txBox="1"/>
          <p:nvPr/>
        </p:nvSpPr>
        <p:spPr>
          <a:xfrm>
            <a:off x="8137020" y="2012594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Reconstructed F(G(x))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E041549-F923-59EC-1EDE-E2FBF5E83385}"/>
              </a:ext>
            </a:extLst>
          </p:cNvPr>
          <p:cNvSpPr/>
          <p:nvPr/>
        </p:nvSpPr>
        <p:spPr>
          <a:xfrm>
            <a:off x="4605188" y="5106098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Perceptual Loss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58BA1C0E-5D4C-69AE-1A10-85FCF601379F}"/>
              </a:ext>
            </a:extLst>
          </p:cNvPr>
          <p:cNvSpPr/>
          <p:nvPr/>
        </p:nvSpPr>
        <p:spPr>
          <a:xfrm>
            <a:off x="7497177" y="4313389"/>
            <a:ext cx="2025650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Feature Loss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377F2E2-186B-D76E-8F66-EDF424E78227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7479323" y="2367420"/>
            <a:ext cx="8237" cy="75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9F5AA31-8CE8-2C92-FFDB-04B9D0CD94ED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9372294" y="2351148"/>
            <a:ext cx="0" cy="78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7DA0346-1DFE-E9A7-E3E2-41D28B8E736E}"/>
              </a:ext>
            </a:extLst>
          </p:cNvPr>
          <p:cNvSpPr/>
          <p:nvPr/>
        </p:nvSpPr>
        <p:spPr>
          <a:xfrm>
            <a:off x="6936772" y="3120318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A23D5704-52FF-180F-1231-E276663E6C6D}"/>
              </a:ext>
            </a:extLst>
          </p:cNvPr>
          <p:cNvSpPr/>
          <p:nvPr/>
        </p:nvSpPr>
        <p:spPr>
          <a:xfrm>
            <a:off x="8829743" y="3138426"/>
            <a:ext cx="1085101" cy="53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VGG19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6116CBE-FD64-B364-2B5A-4DA6B651923A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7479323" y="3656176"/>
            <a:ext cx="1030679" cy="6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5840E522-EE5A-E08C-8E6D-05C831FF6DF0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8510002" y="3674284"/>
            <a:ext cx="862292" cy="63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0" name="Connettore 2 1149">
            <a:extLst>
              <a:ext uri="{FF2B5EF4-FFF2-40B4-BE49-F238E27FC236}">
                <a16:creationId xmlns:a16="http://schemas.microsoft.com/office/drawing/2014/main" id="{D918C7DD-93C3-0226-1143-1579ED51B4EC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2428680" y="4143603"/>
            <a:ext cx="3189333" cy="9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Connettore 2 1152">
            <a:extLst>
              <a:ext uri="{FF2B5EF4-FFF2-40B4-BE49-F238E27FC236}">
                <a16:creationId xmlns:a16="http://schemas.microsoft.com/office/drawing/2014/main" id="{4F56A6D6-FE4D-927F-7AF5-FCEC81FC8D88}"/>
              </a:ext>
            </a:extLst>
          </p:cNvPr>
          <p:cNvCxnSpPr>
            <a:cxnSpLocks/>
            <a:stCxn id="36" idx="1"/>
            <a:endCxn id="31" idx="0"/>
          </p:cNvCxnSpPr>
          <p:nvPr/>
        </p:nvCxnSpPr>
        <p:spPr>
          <a:xfrm flipH="1">
            <a:off x="5618013" y="4581318"/>
            <a:ext cx="1879164" cy="52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CasellaDiTesto 1164">
            <a:extLst>
              <a:ext uri="{FF2B5EF4-FFF2-40B4-BE49-F238E27FC236}">
                <a16:creationId xmlns:a16="http://schemas.microsoft.com/office/drawing/2014/main" id="{B66A72A9-AC85-3C4B-8963-D808B395CDE9}"/>
              </a:ext>
            </a:extLst>
          </p:cNvPr>
          <p:cNvSpPr txBox="1"/>
          <p:nvPr/>
        </p:nvSpPr>
        <p:spPr>
          <a:xfrm>
            <a:off x="3523181" y="16482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GB" sz="1200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0" name="CasellaDiTesto 1179">
            <a:extLst>
              <a:ext uri="{FF2B5EF4-FFF2-40B4-BE49-F238E27FC236}">
                <a16:creationId xmlns:a16="http://schemas.microsoft.com/office/drawing/2014/main" id="{7B6C140B-D007-7421-DAB2-B5C5C5A7B676}"/>
              </a:ext>
            </a:extLst>
          </p:cNvPr>
          <p:cNvSpPr txBox="1"/>
          <p:nvPr/>
        </p:nvSpPr>
        <p:spPr>
          <a:xfrm>
            <a:off x="9522827" y="1356838"/>
            <a:ext cx="10278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endParaRPr lang="en-GB" sz="1200" dirty="0">
              <a:solidFill>
                <a:schemeClr val="accent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2657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4587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FER2013 ANALYSIS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 descr="Immagine che contiene testo, diverso, mucchio, parecchi&#10;&#10;Descrizione generata automaticamente">
            <a:extLst>
              <a:ext uri="{FF2B5EF4-FFF2-40B4-BE49-F238E27FC236}">
                <a16:creationId xmlns:a16="http://schemas.microsoft.com/office/drawing/2014/main" id="{43298676-4425-F746-6029-AE64A3CD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58" y="1698382"/>
            <a:ext cx="7615083" cy="4544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40674E-5440-1B7A-D74A-AEBC546C29A8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62984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12D06FE-3A97-7859-6F7A-BC0BDF7E24E4}"/>
              </a:ext>
            </a:extLst>
          </p:cNvPr>
          <p:cNvSpPr/>
          <p:nvPr/>
        </p:nvSpPr>
        <p:spPr>
          <a:xfrm>
            <a:off x="6327058" y="3006259"/>
            <a:ext cx="4503174" cy="3030747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SAMPLING STRATEGIES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E42C5-A20D-3530-64D6-2F54D174B8CB}"/>
              </a:ext>
            </a:extLst>
          </p:cNvPr>
          <p:cNvSpPr txBox="1"/>
          <p:nvPr/>
        </p:nvSpPr>
        <p:spPr>
          <a:xfrm>
            <a:off x="648929" y="1528931"/>
            <a:ext cx="11061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assess the performances on </a:t>
            </a:r>
            <a:r>
              <a:rPr lang="en-GB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Facial Expression Data Augmentation on a subset of FER2013 dataset. However, the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sampling method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 is used is left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unspecified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this reason, it was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possible to reach the performance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reported in the paper even after using different sampling strategies.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4E390D-21E6-5302-3C3C-82E4FE583248}"/>
              </a:ext>
            </a:extLst>
          </p:cNvPr>
          <p:cNvSpPr txBox="1"/>
          <p:nvPr/>
        </p:nvSpPr>
        <p:spPr>
          <a:xfrm>
            <a:off x="7084143" y="33546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Confidence Filtering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9E3E563-E288-2BEB-96DB-DAD66493A224}"/>
              </a:ext>
            </a:extLst>
          </p:cNvPr>
          <p:cNvSpPr/>
          <p:nvPr/>
        </p:nvSpPr>
        <p:spPr>
          <a:xfrm rot="5400000">
            <a:off x="6807486" y="3432441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CC65D6-67B2-35DB-BD41-910D14138604}"/>
              </a:ext>
            </a:extLst>
          </p:cNvPr>
          <p:cNvSpPr txBox="1"/>
          <p:nvPr/>
        </p:nvSpPr>
        <p:spPr>
          <a:xfrm>
            <a:off x="1993063" y="342900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Gaussian Likelihood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33DE7A48-24C9-CD3D-7D5A-6D8BFB33FA53}"/>
              </a:ext>
            </a:extLst>
          </p:cNvPr>
          <p:cNvSpPr/>
          <p:nvPr/>
        </p:nvSpPr>
        <p:spPr>
          <a:xfrm rot="5400000">
            <a:off x="1716406" y="3506804"/>
            <a:ext cx="294968" cy="25428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26A585-7C39-9B93-4EF2-F37AE519C16D}"/>
              </a:ext>
            </a:extLst>
          </p:cNvPr>
          <p:cNvSpPr txBox="1"/>
          <p:nvPr/>
        </p:nvSpPr>
        <p:spPr>
          <a:xfrm>
            <a:off x="1991032" y="3880187"/>
            <a:ext cx="3116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instance selection by removing those instances that lie in low-density regions of the data manifold. 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0D4987-E579-DAE2-8BDF-626115A1D222}"/>
              </a:ext>
            </a:extLst>
          </p:cNvPr>
          <p:cNvSpPr txBox="1"/>
          <p:nvPr/>
        </p:nvSpPr>
        <p:spPr>
          <a:xfrm>
            <a:off x="7082112" y="3764528"/>
            <a:ext cx="3222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First, a classifier is trained on the whole dataset. All the samples are then evaluated using the classifier and ranked according to the probability of belonging to their real class before selection.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B333CB-419B-E8FE-B823-66AB976189D1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62006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968AFE-15E6-CC5B-3A44-1AC693F2D74C}"/>
              </a:ext>
            </a:extLst>
          </p:cNvPr>
          <p:cNvSpPr txBox="1"/>
          <p:nvPr/>
        </p:nvSpPr>
        <p:spPr>
          <a:xfrm>
            <a:off x="481779" y="1944064"/>
            <a:ext cx="4453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performed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changing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weight.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Given that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pixel-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wise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 generator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importance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instead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output an image that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close as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possible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input one.</a:t>
            </a:r>
          </a:p>
          <a:p>
            <a:endParaRPr lang="it-IT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reason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changes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the </a:t>
            </a:r>
            <a:r>
              <a:rPr lang="it-IT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8D750C-765F-7992-D5D5-B5191643769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A92EC29-62E6-FE18-05E4-1BCBEC8E9DBE}"/>
              </a:ext>
            </a:extLst>
          </p:cNvPr>
          <p:cNvGrpSpPr/>
          <p:nvPr/>
        </p:nvGrpSpPr>
        <p:grpSpPr>
          <a:xfrm>
            <a:off x="5049029" y="1585437"/>
            <a:ext cx="6661191" cy="4570942"/>
            <a:chOff x="5049029" y="1585437"/>
            <a:chExt cx="6661191" cy="4570942"/>
          </a:xfrm>
        </p:grpSpPr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916613F-863F-121C-41CE-9B11C8B64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38"/>
            <a:stretch/>
          </p:blipFill>
          <p:spPr>
            <a:xfrm>
              <a:off x="7256535" y="1694694"/>
              <a:ext cx="4453685" cy="4461685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EA10A78-DEE1-4129-1842-F2F8FBBBAE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75" t="23411"/>
            <a:stretch/>
          </p:blipFill>
          <p:spPr>
            <a:xfrm>
              <a:off x="6331974" y="2585884"/>
              <a:ext cx="958810" cy="3457806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93337A8-88B2-D9D8-03B6-B763827D2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24" b="80353"/>
            <a:stretch/>
          </p:blipFill>
          <p:spPr>
            <a:xfrm>
              <a:off x="5049029" y="1585437"/>
              <a:ext cx="2241755" cy="887365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5DC2E2C-BF0C-1EC8-A85C-763B7D8A8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734" r="68885"/>
            <a:stretch/>
          </p:blipFill>
          <p:spPr>
            <a:xfrm>
              <a:off x="5291288" y="3602410"/>
              <a:ext cx="804712" cy="2553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30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experiments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067B7B-A49D-B9F0-23DE-0B006941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168" y="1698381"/>
            <a:ext cx="8108149" cy="437795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9C97BE-0961-9428-0F08-7EBCD3CEF073}"/>
              </a:ext>
            </a:extLst>
          </p:cNvPr>
          <p:cNvSpPr txBox="1"/>
          <p:nvPr/>
        </p:nvSpPr>
        <p:spPr>
          <a:xfrm>
            <a:off x="616361" y="2647249"/>
            <a:ext cx="28249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Increasing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weight force ECycleGAN to 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introduce more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disgusted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thanks to the use of the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perceptual</a:t>
            </a:r>
            <a:r>
              <a:rPr lang="it-IT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loss</a:t>
            </a:r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FE22AC-3E8B-73BB-C678-39F3DEF4DC8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93922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6" name="Immagine 5" descr="Immagine che contiene posando, vecchio&#10;&#10;Descrizione generata automaticamente">
            <a:extLst>
              <a:ext uri="{FF2B5EF4-FFF2-40B4-BE49-F238E27FC236}">
                <a16:creationId xmlns:a16="http://schemas.microsoft.com/office/drawing/2014/main" id="{28253A78-1F83-1347-0F2B-D4833584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5" y="2029811"/>
            <a:ext cx="10165609" cy="41302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Neutral-Disgust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E412C9-67D1-FBED-BF10-C95AA93CA07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60618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7216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 VS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CycleGAN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74F419-F2D3-AF46-0AB9-3F5B5C518E0A}"/>
              </a:ext>
            </a:extLst>
          </p:cNvPr>
          <p:cNvSpPr txBox="1"/>
          <p:nvPr/>
        </p:nvSpPr>
        <p:spPr>
          <a:xfrm>
            <a:off x="481779" y="1349101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Neutral-Surprise</a:t>
            </a:r>
          </a:p>
        </p:txBody>
      </p:sp>
      <p:pic>
        <p:nvPicPr>
          <p:cNvPr id="5" name="Immagine 4" descr="Immagine che contiene testo, gruppo, diverso&#10;&#10;Descrizione generata automaticamente">
            <a:extLst>
              <a:ext uri="{FF2B5EF4-FFF2-40B4-BE49-F238E27FC236}">
                <a16:creationId xmlns:a16="http://schemas.microsoft.com/office/drawing/2014/main" id="{91CA5BE3-1ED0-32A6-3806-F137D2E2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33" y="1872321"/>
            <a:ext cx="6241333" cy="41858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611F38-90D0-0198-3481-C6668442EF9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869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0795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FEW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24468" r="1831"/>
          <a:stretch/>
        </p:blipFill>
        <p:spPr bwMode="auto">
          <a:xfrm>
            <a:off x="1184911" y="1816253"/>
            <a:ext cx="9723851" cy="22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Disgust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BC287F-8531-089F-6352-C0A47773EE9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14421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LOSS TREND ANALYSIS WITH MORE SAMPLES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9B082-D7AB-B0EB-8ED0-4E43FDD1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7" b="9996"/>
          <a:stretch/>
        </p:blipFill>
        <p:spPr bwMode="auto">
          <a:xfrm>
            <a:off x="1184911" y="2042159"/>
            <a:ext cx="9723851" cy="20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/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GB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793165A-7870-E5B9-1465-83C452902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1" y="4671872"/>
                <a:ext cx="7826477" cy="400944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F877C-C00C-6841-5CD0-A44E358F7BD8}"/>
              </a:ext>
            </a:extLst>
          </p:cNvPr>
          <p:cNvSpPr txBox="1"/>
          <p:nvPr/>
        </p:nvSpPr>
        <p:spPr>
          <a:xfrm>
            <a:off x="393290" y="4345760"/>
            <a:ext cx="565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Neutral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→ </a:t>
            </a:r>
            <a:r>
              <a:rPr lang="en-GB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Surprise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domain</a:t>
            </a:r>
          </a:p>
          <a:p>
            <a:r>
              <a:rPr lang="en-GB" dirty="0">
                <a:solidFill>
                  <a:srgbClr val="FF8001"/>
                </a:solidFill>
              </a:rPr>
              <a:t>G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Generator that transform images from A to B</a:t>
            </a:r>
          </a:p>
          <a:p>
            <a:r>
              <a:rPr lang="en-GB" dirty="0">
                <a:solidFill>
                  <a:schemeClr val="accent1"/>
                </a:solidFill>
              </a:rPr>
              <a:t>D</a:t>
            </a:r>
            <a:r>
              <a:rPr lang="en-GB" baseline="-25000" dirty="0">
                <a:solidFill>
                  <a:schemeClr val="accent1"/>
                </a:solidFill>
              </a:rPr>
              <a:t>A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→ Discriminator of images belonging to domain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/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6905B76-096C-D6A8-C4E2-5EB981D8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70" y="5036526"/>
                <a:ext cx="8553218" cy="509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D75138-F8A2-2EEA-884E-E83731B05024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752672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One-sided Label smoothing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537720"/>
            <a:ext cx="3382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is concerned with the addition of label noise. </a:t>
            </a:r>
          </a:p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is trained on randomly flipped labels instead of real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This label noise is applied only to the samples of the less represented class when fed to the discriminator.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CAD8F3D-7274-FB88-B931-29CC4B2D4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/>
          <a:stretch/>
        </p:blipFill>
        <p:spPr bwMode="auto">
          <a:xfrm>
            <a:off x="4990212" y="2304066"/>
            <a:ext cx="6598273" cy="33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E87E0D-3933-9657-D0DD-37A2E1D96180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4301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530942" y="8673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48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78426" y="2202426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Deep Learning (DL) 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approaches have been widely used in the last years to successfully solve several tasks.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B11975-02DD-B1DD-E2A7-0681F11A8152}"/>
              </a:ext>
            </a:extLst>
          </p:cNvPr>
          <p:cNvSpPr txBox="1"/>
          <p:nvPr/>
        </p:nvSpPr>
        <p:spPr>
          <a:xfrm>
            <a:off x="6838335" y="2067714"/>
            <a:ext cx="51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However, these approaches are really </a:t>
            </a:r>
            <a:r>
              <a:rPr lang="en-GB" b="1" dirty="0">
                <a:solidFill>
                  <a:schemeClr val="accent1"/>
                </a:solidFill>
              </a:rPr>
              <a:t>data hungry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meaning that they require lots of data to be properly trained and obtain a satisfiable model.</a:t>
            </a: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8517" y="342900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917" y="358140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3317" y="373380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717" y="388620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117" y="403860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517" y="419100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2917" y="434340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317" y="449580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717" y="464820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117" y="4800600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5024285" y="382189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3849330" y="443081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7531510" y="442205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8801241" y="412498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F066F73-6FB2-02B7-3915-DDDA84DAB96A}"/>
              </a:ext>
            </a:extLst>
          </p:cNvPr>
          <p:cNvCxnSpPr/>
          <p:nvPr/>
        </p:nvCxnSpPr>
        <p:spPr>
          <a:xfrm flipH="1">
            <a:off x="3269227" y="2958891"/>
            <a:ext cx="3539612" cy="895156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5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Instance Noise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619432" y="2673052"/>
            <a:ext cx="338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sees the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 labels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its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sample is noisy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considered noise is a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Gaussian one with zero mean and standard deviation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decaying during training.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4CAB806-4503-C756-EC1A-BE32EE21B15D}"/>
              </a:ext>
            </a:extLst>
          </p:cNvPr>
          <p:cNvGrpSpPr/>
          <p:nvPr/>
        </p:nvGrpSpPr>
        <p:grpSpPr>
          <a:xfrm>
            <a:off x="4001729" y="2553275"/>
            <a:ext cx="7767021" cy="2547877"/>
            <a:chOff x="4150791" y="2951789"/>
            <a:chExt cx="5337338" cy="175084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07AB1C8-97FD-50EF-1455-9A8B4DC49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63" r="44157"/>
            <a:stretch/>
          </p:blipFill>
          <p:spPr bwMode="auto">
            <a:xfrm>
              <a:off x="4150791" y="2951789"/>
              <a:ext cx="4314783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DEBE1A4-8AA6-C7F4-5175-0927473E2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79" t="32668" r="2132"/>
            <a:stretch/>
          </p:blipFill>
          <p:spPr bwMode="auto">
            <a:xfrm>
              <a:off x="8465574" y="2951789"/>
              <a:ext cx="1022555" cy="175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8CAC4C-ACB3-E6A0-92ED-2B44A7D6072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2085829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7005F-3B63-701D-6F3A-A62F2BD94E48}"/>
              </a:ext>
            </a:extLst>
          </p:cNvPr>
          <p:cNvSpPr txBox="1"/>
          <p:nvPr/>
        </p:nvSpPr>
        <p:spPr>
          <a:xfrm>
            <a:off x="619432" y="1612490"/>
            <a:ext cx="1100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Alternate training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315B5F-F2EA-AC8E-B28E-A60BF13C9A59}"/>
              </a:ext>
            </a:extLst>
          </p:cNvPr>
          <p:cNvSpPr txBox="1"/>
          <p:nvPr/>
        </p:nvSpPr>
        <p:spPr>
          <a:xfrm>
            <a:off x="393290" y="2678033"/>
            <a:ext cx="3234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When the training procedure is initiated (after a fixed number of epochs) </a:t>
            </a:r>
            <a:r>
              <a:rPr lang="en-US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discriminator of the less represented class is not trained at every iteration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DE6D0B9-86D1-59D7-F9A8-C8D60DAAD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/>
          <a:stretch/>
        </p:blipFill>
        <p:spPr bwMode="auto">
          <a:xfrm>
            <a:off x="3753981" y="2332849"/>
            <a:ext cx="8252898" cy="29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F0082E-332F-3FCC-A16A-78273BBDCBF5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64122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OVERFITTING MITIGATION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5D1045-96C6-0849-60C2-38BE4934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4" y="1528931"/>
            <a:ext cx="5879230" cy="47399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B010B-AE21-8B96-04DB-024276D736BA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</p:spTree>
    <p:extLst>
      <p:ext uri="{BB962C8B-B14F-4D97-AF65-F5344CB8AC3E}">
        <p14:creationId xmlns:p14="http://schemas.microsoft.com/office/powerpoint/2010/main" val="376685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544676-2201-236C-7CD1-EB155489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C8D09A-132D-4822-F038-1C9976536BA7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46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481779" y="697934"/>
            <a:ext cx="11141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CLASSIFICATION RESULTS</a:t>
            </a:r>
            <a:endParaRPr lang="it-IT" sz="32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969242-E8C9-EE02-F921-0AA3AABE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879"/>
            <a:ext cx="12192000" cy="38773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D58D1E-B442-652E-6C68-790CE805FEDD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CONDUCTED EXPERIMENTS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B69399-902F-D728-90EF-35A8B2B3D2E2}"/>
              </a:ext>
            </a:extLst>
          </p:cNvPr>
          <p:cNvSpPr txBox="1"/>
          <p:nvPr/>
        </p:nvSpPr>
        <p:spPr>
          <a:xfrm>
            <a:off x="481779" y="1513715"/>
            <a:ext cx="1168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experiments (apart from Baseline) are performed with an </a:t>
            </a:r>
            <a:r>
              <a:rPr lang="en-GB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 of 100 Disgust samples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86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828271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CECD79-DF30-A990-9389-5AFAF0E04AC6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ABF931-7974-F191-0C46-DED244862B1A}"/>
              </a:ext>
            </a:extLst>
          </p:cNvPr>
          <p:cNvSpPr txBox="1"/>
          <p:nvPr/>
        </p:nvSpPr>
        <p:spPr>
          <a:xfrm>
            <a:off x="639097" y="865239"/>
            <a:ext cx="9704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RESULTS DISCUSSION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experiments report </a:t>
            </a:r>
            <a:r>
              <a:rPr lang="en-US" b="1" dirty="0">
                <a:solidFill>
                  <a:schemeClr val="accent1"/>
                </a:solidFill>
              </a:rPr>
              <a:t>partial effectiveness of the proposed generative approach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for Facial Expression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Despite an acceptable qualitative result on some samples, </a:t>
            </a:r>
            <a:r>
              <a:rPr lang="en-US" b="1" dirty="0">
                <a:solidFill>
                  <a:schemeClr val="accent1"/>
                </a:solidFill>
              </a:rPr>
              <a:t>the influence of bad generated samples is too high to augment the dataset significantly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Introducing more samples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(from 200 on), the major influence of the bad-quality ones results in a </a:t>
            </a:r>
            <a:r>
              <a:rPr lang="en-US" b="1" dirty="0">
                <a:solidFill>
                  <a:schemeClr val="accent1"/>
                </a:solidFill>
              </a:rPr>
              <a:t>degradation of the classification performances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Oswald SemiBold" panose="00000700000000000000" pitchFamily="2" charset="0"/>
              </a:rPr>
              <a:t>FUTURE WORK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Adopt the </a:t>
            </a:r>
            <a:r>
              <a:rPr lang="en-US" b="1" dirty="0">
                <a:solidFill>
                  <a:schemeClr val="accent1"/>
                </a:solidFill>
              </a:rPr>
              <a:t>complete </a:t>
            </a:r>
            <a:r>
              <a:rPr lang="en-US" b="1" dirty="0" err="1">
                <a:solidFill>
                  <a:schemeClr val="accent1"/>
                </a:solidFill>
              </a:rPr>
              <a:t>ECycleGAN</a:t>
            </a:r>
            <a:r>
              <a:rPr lang="en-US" b="1" dirty="0">
                <a:solidFill>
                  <a:schemeClr val="accent1"/>
                </a:solidFill>
              </a:rPr>
              <a:t> architecture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perform a </a:t>
            </a:r>
            <a:r>
              <a:rPr lang="en-US" b="1" dirty="0">
                <a:solidFill>
                  <a:schemeClr val="accent1"/>
                </a:solidFill>
              </a:rPr>
              <a:t>finer hyper-parameter tuning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if resources are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Apply other </a:t>
            </a:r>
            <a:r>
              <a:rPr lang="en-US" b="1" dirty="0">
                <a:solidFill>
                  <a:schemeClr val="accent1"/>
                </a:solidFill>
              </a:rPr>
              <a:t>filtering methods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 the input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Perform </a:t>
            </a:r>
            <a:r>
              <a:rPr lang="en-US" b="1" dirty="0">
                <a:solidFill>
                  <a:schemeClr val="accent1"/>
                </a:solidFill>
              </a:rPr>
              <a:t>instance selection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choose the best samples generated by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ECycleGANs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Explore other </a:t>
            </a:r>
            <a:r>
              <a:rPr lang="en-US" b="1" dirty="0">
                <a:solidFill>
                  <a:schemeClr val="accent1"/>
                </a:solidFill>
              </a:rPr>
              <a:t>techniques to avoid overfitting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discriminator.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Pretrain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the VGG19 network used for the perceptual loss </a:t>
            </a:r>
            <a:r>
              <a:rPr lang="en-US" b="1" dirty="0">
                <a:solidFill>
                  <a:schemeClr val="accent1"/>
                </a:solidFill>
              </a:rPr>
              <a:t>with a pretext task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 human faces </a:t>
            </a:r>
            <a:r>
              <a:rPr lang="en-US" b="1" dirty="0">
                <a:solidFill>
                  <a:schemeClr val="accent1"/>
                </a:solidFill>
              </a:rPr>
              <a:t>to extract more suitable features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CONCLUSIONS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References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[Zhu2017]: Zhu et al., Unpaired Image-to-Image Translation using Cycle-Consistent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[Zhu2018]: Zhu et al., Emotion Classification with Data Augmentation Using Generative Adversarial Networks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[Zhang2020]: Zhang and Zhou, </a:t>
            </a:r>
            <a:r>
              <a:rPr lang="en-GB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Enhanced Cycle-Consistent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861997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E9078-7B6D-B2FE-FA62-4C4361A5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t="6474" r="-1" b="92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8D45CCD-4283-0F96-3965-27CAEBEE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454" y="2865866"/>
            <a:ext cx="10539361" cy="1126265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THANKS FOR THE ATTENTION</a:t>
            </a:r>
            <a:endParaRPr lang="it-IT" sz="7200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E2BC8A-4650-4725-A759-B18162C7F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r"/>
            <a:r>
              <a:rPr lang="it-IT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6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What if data is limited?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2" name="Elemento grafico 21" descr="Immagine contorno">
            <a:extLst>
              <a:ext uri="{FF2B5EF4-FFF2-40B4-BE49-F238E27FC236}">
                <a16:creationId xmlns:a16="http://schemas.microsoft.com/office/drawing/2014/main" id="{0643FCEA-42A5-E68A-C545-149B3F74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730" y="3316960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magine contorno">
            <a:extLst>
              <a:ext uri="{FF2B5EF4-FFF2-40B4-BE49-F238E27FC236}">
                <a16:creationId xmlns:a16="http://schemas.microsoft.com/office/drawing/2014/main" id="{237CCDCA-C528-9A66-64A7-4ABEF9DC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130" y="346936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Immagine contorno">
            <a:extLst>
              <a:ext uri="{FF2B5EF4-FFF2-40B4-BE49-F238E27FC236}">
                <a16:creationId xmlns:a16="http://schemas.microsoft.com/office/drawing/2014/main" id="{7C6F0389-2DEC-B70C-AA21-7A3538EA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530" y="3621760"/>
            <a:ext cx="914400" cy="914400"/>
          </a:xfrm>
          <a:prstGeom prst="rect">
            <a:avLst/>
          </a:prstGeom>
        </p:spPr>
      </p:pic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83719EA6-22DD-5567-E307-048D7C2D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3930" y="377416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mmagine contorno">
            <a:extLst>
              <a:ext uri="{FF2B5EF4-FFF2-40B4-BE49-F238E27FC236}">
                <a16:creationId xmlns:a16="http://schemas.microsoft.com/office/drawing/2014/main" id="{CE003EB7-ECC9-B878-3932-E20B1C77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330" y="3926560"/>
            <a:ext cx="914400" cy="914400"/>
          </a:xfrm>
          <a:prstGeom prst="rect">
            <a:avLst/>
          </a:prstGeom>
        </p:spPr>
      </p:pic>
      <p:pic>
        <p:nvPicPr>
          <p:cNvPr id="27" name="Elemento grafico 26" descr="Immagine contorno">
            <a:extLst>
              <a:ext uri="{FF2B5EF4-FFF2-40B4-BE49-F238E27FC236}">
                <a16:creationId xmlns:a16="http://schemas.microsoft.com/office/drawing/2014/main" id="{A95BE140-9738-586A-6786-0617C32B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30" y="4078960"/>
            <a:ext cx="914400" cy="914400"/>
          </a:xfrm>
          <a:prstGeom prst="rect">
            <a:avLst/>
          </a:prstGeom>
        </p:spPr>
      </p:pic>
      <p:pic>
        <p:nvPicPr>
          <p:cNvPr id="28" name="Elemento grafico 27" descr="Immagine contorno">
            <a:extLst>
              <a:ext uri="{FF2B5EF4-FFF2-40B4-BE49-F238E27FC236}">
                <a16:creationId xmlns:a16="http://schemas.microsoft.com/office/drawing/2014/main" id="{FBDCD6F8-7D70-48C6-A6C0-3A0C39E6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1130" y="4231360"/>
            <a:ext cx="914400" cy="914400"/>
          </a:xfrm>
          <a:prstGeom prst="rect">
            <a:avLst/>
          </a:prstGeom>
        </p:spPr>
      </p:pic>
      <p:pic>
        <p:nvPicPr>
          <p:cNvPr id="29" name="Elemento grafico 28" descr="Immagine contorno">
            <a:extLst>
              <a:ext uri="{FF2B5EF4-FFF2-40B4-BE49-F238E27FC236}">
                <a16:creationId xmlns:a16="http://schemas.microsoft.com/office/drawing/2014/main" id="{261450C1-4D75-892C-F88E-8A0046A2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3530" y="4383760"/>
            <a:ext cx="914400" cy="914400"/>
          </a:xfrm>
          <a:prstGeom prst="rect">
            <a:avLst/>
          </a:prstGeom>
        </p:spPr>
      </p:pic>
      <p:pic>
        <p:nvPicPr>
          <p:cNvPr id="30" name="Elemento grafico 29" descr="Immagine contorno">
            <a:extLst>
              <a:ext uri="{FF2B5EF4-FFF2-40B4-BE49-F238E27FC236}">
                <a16:creationId xmlns:a16="http://schemas.microsoft.com/office/drawing/2014/main" id="{32C93E5E-E9D3-B09D-F135-699A7656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930" y="4536160"/>
            <a:ext cx="914400" cy="914400"/>
          </a:xfrm>
          <a:prstGeom prst="rect">
            <a:avLst/>
          </a:prstGeom>
        </p:spPr>
      </p:pic>
      <p:pic>
        <p:nvPicPr>
          <p:cNvPr id="31" name="Elemento grafico 30" descr="Immagine contorno">
            <a:extLst>
              <a:ext uri="{FF2B5EF4-FFF2-40B4-BE49-F238E27FC236}">
                <a16:creationId xmlns:a16="http://schemas.microsoft.com/office/drawing/2014/main" id="{5CFD3E61-33E2-1240-8330-EA9E00519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987" y="4667151"/>
            <a:ext cx="914400" cy="914400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D90639C-5545-A75A-0553-6355C3CE78A3}"/>
              </a:ext>
            </a:extLst>
          </p:cNvPr>
          <p:cNvSpPr/>
          <p:nvPr/>
        </p:nvSpPr>
        <p:spPr>
          <a:xfrm>
            <a:off x="6822498" y="3709853"/>
            <a:ext cx="2379406" cy="12003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DL architecture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5C29AA9-B3AD-06E1-4DAF-C215138E8FD1}"/>
              </a:ext>
            </a:extLst>
          </p:cNvPr>
          <p:cNvCxnSpPr/>
          <p:nvPr/>
        </p:nvCxnSpPr>
        <p:spPr>
          <a:xfrm>
            <a:off x="5647543" y="4318775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E791FB1-92A0-6B77-08C4-0284A830D5E0}"/>
              </a:ext>
            </a:extLst>
          </p:cNvPr>
          <p:cNvCxnSpPr/>
          <p:nvPr/>
        </p:nvCxnSpPr>
        <p:spPr>
          <a:xfrm>
            <a:off x="9329723" y="4310017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0EA50F-2B4A-AF0A-A613-2E80B81E8A7D}"/>
              </a:ext>
            </a:extLst>
          </p:cNvPr>
          <p:cNvSpPr txBox="1"/>
          <p:nvPr/>
        </p:nvSpPr>
        <p:spPr>
          <a:xfrm>
            <a:off x="10599454" y="4012940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</a:p>
        </p:txBody>
      </p:sp>
      <p:pic>
        <p:nvPicPr>
          <p:cNvPr id="2" name="Elemento grafico 1" descr="Immagine contorno">
            <a:extLst>
              <a:ext uri="{FF2B5EF4-FFF2-40B4-BE49-F238E27FC236}">
                <a16:creationId xmlns:a16="http://schemas.microsoft.com/office/drawing/2014/main" id="{46F3B02A-4DA3-AA61-A6F4-8C25D997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96" y="3676551"/>
            <a:ext cx="914400" cy="914400"/>
          </a:xfrm>
          <a:prstGeom prst="rect">
            <a:avLst/>
          </a:prstGeom>
        </p:spPr>
      </p:pic>
      <p:pic>
        <p:nvPicPr>
          <p:cNvPr id="3" name="Elemento grafico 2" descr="Immagine contorno">
            <a:extLst>
              <a:ext uri="{FF2B5EF4-FFF2-40B4-BE49-F238E27FC236}">
                <a16:creationId xmlns:a16="http://schemas.microsoft.com/office/drawing/2014/main" id="{87F04939-C307-D466-AA54-AFD0FDB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96" y="3828951"/>
            <a:ext cx="914400" cy="914400"/>
          </a:xfrm>
          <a:prstGeom prst="rect">
            <a:avLst/>
          </a:prstGeom>
        </p:spPr>
      </p:pic>
      <p:pic>
        <p:nvPicPr>
          <p:cNvPr id="5" name="Elemento grafico 4" descr="Immagine contorno">
            <a:extLst>
              <a:ext uri="{FF2B5EF4-FFF2-40B4-BE49-F238E27FC236}">
                <a16:creationId xmlns:a16="http://schemas.microsoft.com/office/drawing/2014/main" id="{96648108-09B3-3C62-6D87-15CC6491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96" y="3981351"/>
            <a:ext cx="914400" cy="914400"/>
          </a:xfrm>
          <a:prstGeom prst="rect">
            <a:avLst/>
          </a:prstGeom>
        </p:spPr>
      </p:pic>
      <p:pic>
        <p:nvPicPr>
          <p:cNvPr id="6" name="Elemento grafico 5" descr="Immagine contorno">
            <a:extLst>
              <a:ext uri="{FF2B5EF4-FFF2-40B4-BE49-F238E27FC236}">
                <a16:creationId xmlns:a16="http://schemas.microsoft.com/office/drawing/2014/main" id="{3A9D293A-D583-FA2C-978F-87A3E337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296" y="4133751"/>
            <a:ext cx="914400" cy="914400"/>
          </a:xfrm>
          <a:prstGeom prst="rect">
            <a:avLst/>
          </a:prstGeom>
        </p:spPr>
      </p:pic>
      <p:pic>
        <p:nvPicPr>
          <p:cNvPr id="7" name="Elemento grafico 6" descr="Immagine contorno">
            <a:extLst>
              <a:ext uri="{FF2B5EF4-FFF2-40B4-BE49-F238E27FC236}">
                <a16:creationId xmlns:a16="http://schemas.microsoft.com/office/drawing/2014/main" id="{7AFB4F13-7AC4-75FD-7C6B-DD1B503F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96" y="4286151"/>
            <a:ext cx="914400" cy="9144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3C36963-E0A2-9BEA-43AF-1D61D079A800}"/>
              </a:ext>
            </a:extLst>
          </p:cNvPr>
          <p:cNvCxnSpPr/>
          <p:nvPr/>
        </p:nvCxnSpPr>
        <p:spPr>
          <a:xfrm>
            <a:off x="2244980" y="4376241"/>
            <a:ext cx="11110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77EAF05-3FA7-FACC-FCFE-3DE6DF38F776}"/>
              </a:ext>
            </a:extLst>
          </p:cNvPr>
          <p:cNvSpPr txBox="1"/>
          <p:nvPr/>
        </p:nvSpPr>
        <p:spPr>
          <a:xfrm>
            <a:off x="1820907" y="358502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3" y="1548882"/>
            <a:ext cx="100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Data augmentation</a:t>
            </a:r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techniques could be exploited to complement and complete the data manifold.</a:t>
            </a: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augmented dataset is fed to the DL architecture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3563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51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BB31C5-E2E9-C084-7A9A-D05B95006877}"/>
              </a:ext>
            </a:extLst>
          </p:cNvPr>
          <p:cNvSpPr txBox="1"/>
          <p:nvPr/>
        </p:nvSpPr>
        <p:spPr>
          <a:xfrm>
            <a:off x="1259634" y="1548882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manipulation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A80F752-C52F-D35F-3B0B-490240FE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" y="2134393"/>
            <a:ext cx="3609543" cy="3609543"/>
          </a:xfrm>
          <a:prstGeom prst="rect">
            <a:avLst/>
          </a:prstGeom>
        </p:spPr>
      </p:pic>
      <p:pic>
        <p:nvPicPr>
          <p:cNvPr id="1028" name="Picture 4" descr="NumPyでの画像のData Augmentationまとめ - kumilog.net">
            <a:extLst>
              <a:ext uri="{FF2B5EF4-FFF2-40B4-BE49-F238E27FC236}">
                <a16:creationId xmlns:a16="http://schemas.microsoft.com/office/drawing/2014/main" id="{62116F4B-4BCE-DE4F-B1DE-18ABE94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98" y="2249495"/>
            <a:ext cx="3379338" cy="33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3149B458-969A-47C9-13CF-39CA04A7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7420" r="33616" b="974"/>
          <a:stretch/>
        </p:blipFill>
        <p:spPr bwMode="auto">
          <a:xfrm>
            <a:off x="8335296" y="2266652"/>
            <a:ext cx="3379338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3F8BAB-90C4-DDF9-8DCF-2034A89BBCDA}"/>
              </a:ext>
            </a:extLst>
          </p:cNvPr>
          <p:cNvSpPr txBox="1"/>
          <p:nvPr/>
        </p:nvSpPr>
        <p:spPr>
          <a:xfrm>
            <a:off x="5434931" y="1564735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Image erasing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93D588-2BE0-299F-42A9-AA00B033FF39}"/>
              </a:ext>
            </a:extLst>
          </p:cNvPr>
          <p:cNvSpPr txBox="1"/>
          <p:nvPr/>
        </p:nvSpPr>
        <p:spPr>
          <a:xfrm>
            <a:off x="8726015" y="1564735"/>
            <a:ext cx="259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  <a:latin typeface="NimbusRomNo9L-Medi"/>
              </a:rPr>
              <a:t>Deep Generative 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8465-8B13-5CA5-06B7-253552F1AF09}"/>
              </a:ext>
            </a:extLst>
          </p:cNvPr>
          <p:cNvSpPr txBox="1"/>
          <p:nvPr/>
        </p:nvSpPr>
        <p:spPr>
          <a:xfrm>
            <a:off x="623495" y="6297165"/>
            <a:ext cx="115627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https://github.com/aleju/imgaug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https://github.com/xkumiyu/numpy-data-augmentation</a:t>
            </a:r>
          </a:p>
          <a:p>
            <a:pPr algn="r"/>
            <a:r>
              <a:rPr lang="en-GB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https://venturebeat.com/ai/gan-generative-adversarial-network-explainer-ai-machine-learning/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092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Generative Adversarial Networks (GAN)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PDF] Generative Adversarial Networks: A Survey and Taxonomy | Semantic  Scholar">
            <a:extLst>
              <a:ext uri="{FF2B5EF4-FFF2-40B4-BE49-F238E27FC236}">
                <a16:creationId xmlns:a16="http://schemas.microsoft.com/office/drawing/2014/main" id="{735ABE64-2B58-114F-ACE7-AF492DD9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10" y="1674677"/>
            <a:ext cx="9376780" cy="44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4D47CF-2822-3511-6065-021E4A387DB1}"/>
              </a:ext>
            </a:extLst>
          </p:cNvPr>
          <p:cNvSpPr txBox="1"/>
          <p:nvPr/>
        </p:nvSpPr>
        <p:spPr>
          <a:xfrm>
            <a:off x="3983770" y="6322142"/>
            <a:ext cx="9620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Wang, Z., She, Q., &amp; Ward, T.E. (2019). Generative Adversarial Networks: A Survey and Taxonomy. </a:t>
            </a:r>
            <a:r>
              <a:rPr lang="en-US" sz="1100" b="0" i="1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ArXiv</a:t>
            </a:r>
            <a:r>
              <a:rPr lang="en-US" sz="1100" b="0" i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abs/1906.01529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6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671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Image-to-Image Translation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magine 2" descr="Horse to Zebra">
            <a:extLst>
              <a:ext uri="{FF2B5EF4-FFF2-40B4-BE49-F238E27FC236}">
                <a16:creationId xmlns:a16="http://schemas.microsoft.com/office/drawing/2014/main" id="{4FF13143-F169-9F36-C327-25FC67AB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92" y="4185270"/>
            <a:ext cx="4267200" cy="121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Aims to transfer images from a source domain to a target one while preserving the content representations.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can be performed exploiting GANs with the input being an image instead of random noise.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43A41-A3E5-20CA-DD29-FFDAF9A54960}"/>
              </a:ext>
            </a:extLst>
          </p:cNvPr>
          <p:cNvSpPr txBox="1"/>
          <p:nvPr/>
        </p:nvSpPr>
        <p:spPr>
          <a:xfrm>
            <a:off x="1113052" y="347628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Random noise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A5F4526-8FD6-687A-8B85-D18D12296DB5}"/>
              </a:ext>
            </a:extLst>
          </p:cNvPr>
          <p:cNvSpPr/>
          <p:nvPr/>
        </p:nvSpPr>
        <p:spPr>
          <a:xfrm>
            <a:off x="1113052" y="4386820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18CCBC-5AAA-0683-26A3-F214CA7E666F}"/>
              </a:ext>
            </a:extLst>
          </p:cNvPr>
          <p:cNvSpPr txBox="1"/>
          <p:nvPr/>
        </p:nvSpPr>
        <p:spPr>
          <a:xfrm>
            <a:off x="966729" y="575234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Generated image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AC6F95-E972-AB6B-C378-32778AFE15D6}"/>
              </a:ext>
            </a:extLst>
          </p:cNvPr>
          <p:cNvCxnSpPr/>
          <p:nvPr/>
        </p:nvCxnSpPr>
        <p:spPr>
          <a:xfrm>
            <a:off x="1902863" y="376965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B87AFB-E3A1-454C-6B71-BA5DD447E2E8}"/>
              </a:ext>
            </a:extLst>
          </p:cNvPr>
          <p:cNvCxnSpPr/>
          <p:nvPr/>
        </p:nvCxnSpPr>
        <p:spPr>
          <a:xfrm>
            <a:off x="1902863" y="5210307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A67005-B35B-1BFF-57F5-FF802DDB2C34}"/>
              </a:ext>
            </a:extLst>
          </p:cNvPr>
          <p:cNvSpPr txBox="1"/>
          <p:nvPr/>
        </p:nvSpPr>
        <p:spPr>
          <a:xfrm>
            <a:off x="4036044" y="342108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source domain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C328F54-31B6-409B-43B1-0446AFE17F57}"/>
              </a:ext>
            </a:extLst>
          </p:cNvPr>
          <p:cNvSpPr/>
          <p:nvPr/>
        </p:nvSpPr>
        <p:spPr>
          <a:xfrm>
            <a:off x="4522237" y="4400984"/>
            <a:ext cx="1617751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F43EC-91E0-E6C8-9BD4-100C5B5D16B5}"/>
              </a:ext>
            </a:extLst>
          </p:cNvPr>
          <p:cNvSpPr txBox="1"/>
          <p:nvPr/>
        </p:nvSpPr>
        <p:spPr>
          <a:xfrm>
            <a:off x="4064130" y="5803183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Image of target domain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7A6AFAF-4A2C-21C0-E976-1BE887A5223D}"/>
              </a:ext>
            </a:extLst>
          </p:cNvPr>
          <p:cNvCxnSpPr/>
          <p:nvPr/>
        </p:nvCxnSpPr>
        <p:spPr>
          <a:xfrm>
            <a:off x="5312048" y="378382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B9D91EC-A936-C4D6-BBCF-FEA59A77D776}"/>
              </a:ext>
            </a:extLst>
          </p:cNvPr>
          <p:cNvCxnSpPr/>
          <p:nvPr/>
        </p:nvCxnSpPr>
        <p:spPr>
          <a:xfrm>
            <a:off x="5312048" y="5224471"/>
            <a:ext cx="0" cy="617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E0D1E4-1FA2-67E7-5419-5260482BC0C2}"/>
              </a:ext>
            </a:extLst>
          </p:cNvPr>
          <p:cNvSpPr txBox="1"/>
          <p:nvPr/>
        </p:nvSpPr>
        <p:spPr>
          <a:xfrm>
            <a:off x="764397" y="2991596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TRADITIONAL GAN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46637A-7AF6-3B22-B480-33B55BDBD0D7}"/>
              </a:ext>
            </a:extLst>
          </p:cNvPr>
          <p:cNvSpPr txBox="1"/>
          <p:nvPr/>
        </p:nvSpPr>
        <p:spPr>
          <a:xfrm>
            <a:off x="3356320" y="2824561"/>
            <a:ext cx="3911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GAN-BASED</a:t>
            </a:r>
          </a:p>
          <a:p>
            <a:pPr algn="ctr"/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IMAGE-TO-IMAGE TRANSLATION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A238FF-BBD3-9D2E-8D45-A9765F3752A2}"/>
              </a:ext>
            </a:extLst>
          </p:cNvPr>
          <p:cNvSpPr txBox="1"/>
          <p:nvPr/>
        </p:nvSpPr>
        <p:spPr>
          <a:xfrm>
            <a:off x="7732293" y="6341243"/>
            <a:ext cx="44597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https://github.com/junyanz/pytorch-CycleGAN-and-pix2pix</a:t>
            </a:r>
            <a:endParaRPr lang="en-GB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6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4D0DAB9-1DE5-FBC8-0F13-C7B869A809C2}"/>
              </a:ext>
            </a:extLst>
          </p:cNvPr>
          <p:cNvSpPr/>
          <p:nvPr/>
        </p:nvSpPr>
        <p:spPr>
          <a:xfrm>
            <a:off x="0" y="6322142"/>
            <a:ext cx="12192000" cy="535858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406A0-AB4A-E1F9-9AF9-712071B4BAC3}"/>
              </a:ext>
            </a:extLst>
          </p:cNvPr>
          <p:cNvSpPr txBox="1"/>
          <p:nvPr/>
        </p:nvSpPr>
        <p:spPr>
          <a:xfrm>
            <a:off x="393290" y="6681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 SemiBold" panose="00000700000000000000" pitchFamily="2" charset="0"/>
                <a:cs typeface="Poppins" panose="00000500000000000000" pitchFamily="2" charset="0"/>
              </a:rPr>
              <a:t>INTRODUCTION</a:t>
            </a:r>
            <a:endParaRPr lang="it-IT" sz="1400" dirty="0">
              <a:solidFill>
                <a:schemeClr val="accent3">
                  <a:lumMod val="60000"/>
                  <a:lumOff val="4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D07593-1D81-7520-434A-9C8B3D360E28}"/>
              </a:ext>
            </a:extLst>
          </p:cNvPr>
          <p:cNvSpPr txBox="1"/>
          <p:nvPr/>
        </p:nvSpPr>
        <p:spPr>
          <a:xfrm>
            <a:off x="624349" y="894568"/>
            <a:ext cx="795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Data augmentation for unbalanced datasets</a:t>
            </a:r>
            <a:endParaRPr lang="en-GB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E35409-D53C-85A4-B358-3B964C84DBA7}"/>
              </a:ext>
            </a:extLst>
          </p:cNvPr>
          <p:cNvSpPr txBox="1"/>
          <p:nvPr/>
        </p:nvSpPr>
        <p:spPr>
          <a:xfrm>
            <a:off x="727788" y="1604865"/>
            <a:ext cx="1066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 translation techniques can be exploited to generate samples of a poorly represented class starting from a well represented one. </a:t>
            </a:r>
          </a:p>
          <a:p>
            <a:r>
              <a:rPr lang="en-GB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 is an example of a dataset with such unbalance, the Disgust class has 547 samples while the Neutral class 6198.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2D8BC5-25E2-82E3-8D85-FA3B1AC8AC0F}"/>
              </a:ext>
            </a:extLst>
          </p:cNvPr>
          <p:cNvSpPr txBox="1"/>
          <p:nvPr/>
        </p:nvSpPr>
        <p:spPr>
          <a:xfrm>
            <a:off x="678288" y="326838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38D6F8-0FEF-1AD9-0DEA-27EB02E3785C}"/>
              </a:ext>
            </a:extLst>
          </p:cNvPr>
          <p:cNvSpPr txBox="1"/>
          <p:nvPr/>
        </p:nvSpPr>
        <p:spPr>
          <a:xfrm>
            <a:off x="1763377" y="292023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FER2013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D21D33-52ED-A34C-B3CD-75120D996A64}"/>
              </a:ext>
            </a:extLst>
          </p:cNvPr>
          <p:cNvSpPr txBox="1"/>
          <p:nvPr/>
        </p:nvSpPr>
        <p:spPr>
          <a:xfrm>
            <a:off x="7601341" y="316909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7FCF5FD4-B379-983E-EB46-03C577CB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419683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AB01CE3-FB4A-54AE-7779-41F4E472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519120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83EB69A-A82B-0C85-395F-203DB34D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93295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93EEF49-9359-577B-B50B-C8865049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9" y="370584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8D8D14B5-0101-A853-432B-11DA9A96B402}"/>
              </a:ext>
            </a:extLst>
          </p:cNvPr>
          <p:cNvSpPr/>
          <p:nvPr/>
        </p:nvSpPr>
        <p:spPr>
          <a:xfrm>
            <a:off x="4459049" y="4291825"/>
            <a:ext cx="2450755" cy="816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Image-to-Image</a:t>
            </a:r>
          </a:p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B0A5A24-56C5-5F6E-5929-CFC361B534CD}"/>
              </a:ext>
            </a:extLst>
          </p:cNvPr>
          <p:cNvSpPr txBox="1"/>
          <p:nvPr/>
        </p:nvSpPr>
        <p:spPr>
          <a:xfrm>
            <a:off x="2580027" y="3276728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Neutral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1BD52313-8B17-A37A-DC01-3D258D19960A}"/>
              </a:ext>
            </a:extLst>
          </p:cNvPr>
          <p:cNvSpPr/>
          <p:nvPr/>
        </p:nvSpPr>
        <p:spPr>
          <a:xfrm>
            <a:off x="3735646" y="3729311"/>
            <a:ext cx="663389" cy="1941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1105F9EE-F6DE-ABDC-CB95-20F9C4DE657A}"/>
              </a:ext>
            </a:extLst>
          </p:cNvPr>
          <p:cNvSpPr/>
          <p:nvPr/>
        </p:nvSpPr>
        <p:spPr>
          <a:xfrm>
            <a:off x="7022705" y="3710996"/>
            <a:ext cx="663389" cy="1964598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3E5225B5-0C7A-B5A3-47EC-251ECE1B3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5210262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B375E96-7C27-B9EA-FB65-CD28EA537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3669064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02648C7-B999-3A45-4445-9E69C4B83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193968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89550ABE-3D82-891C-ECDD-17B94E516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32" y="4701071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3674852-C510-15C3-5B7E-6C5011EF6BED}"/>
              </a:ext>
            </a:extLst>
          </p:cNvPr>
          <p:cNvSpPr txBox="1"/>
          <p:nvPr/>
        </p:nvSpPr>
        <p:spPr>
          <a:xfrm>
            <a:off x="7792259" y="279931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Disgust</a:t>
            </a:r>
            <a:r>
              <a:rPr lang="it-IT" dirty="0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Augmented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C8952E4-820E-8FC0-F53B-9DFA791EBB6E}"/>
              </a:ext>
            </a:extLst>
          </p:cNvPr>
          <p:cNvSpPr txBox="1"/>
          <p:nvPr/>
        </p:nvSpPr>
        <p:spPr>
          <a:xfrm>
            <a:off x="9374363" y="31881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Original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5B57679C-4FAF-EA38-E575-0ED5ED15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4179869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84678877-4090-BCC4-4BE8-54F931CB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5174247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9C886AC6-0ACE-276F-7299-282AF06C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4" y="4676333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27437469-E311-47C5-7D2C-24B5A9736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59" y="3688880"/>
            <a:ext cx="4572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7" name="Immagine 76">
            <a:extLst>
              <a:ext uri="{FF2B5EF4-FFF2-40B4-BE49-F238E27FC236}">
                <a16:creationId xmlns:a16="http://schemas.microsoft.com/office/drawing/2014/main" id="{B73E84C2-BCD6-3B3D-5EDD-F00023A96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54C92820-398F-E677-92DF-D8A3D9D87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217413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02AF0996-9C0A-06F9-D00E-03794A0E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02E062D3-96F0-90D6-1427-C315FBBF1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2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0DF49A6A-C853-5B9F-7079-79D4D6F87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3727874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Immagine 81">
            <a:extLst>
              <a:ext uri="{FF2B5EF4-FFF2-40B4-BE49-F238E27FC236}">
                <a16:creationId xmlns:a16="http://schemas.microsoft.com/office/drawing/2014/main" id="{F32B0CB9-C420-CDDD-DBDB-15D41360D9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223512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F84D8200-4B38-C8EA-13A6-2817B2ED0D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39" y="4715327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A26A1F7-480E-4F2C-5E5D-3D667ED8A4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53" y="5213241"/>
            <a:ext cx="457200" cy="45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923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759544A-D157-748B-EB0F-FF1DB5316169}"/>
              </a:ext>
            </a:extLst>
          </p:cNvPr>
          <p:cNvSpPr/>
          <p:nvPr/>
        </p:nvSpPr>
        <p:spPr>
          <a:xfrm>
            <a:off x="1" y="0"/>
            <a:ext cx="3805084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2">
                  <a:lumMod val="50000"/>
                </a:schemeClr>
              </a:gs>
              <a:gs pos="8300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6531ACB-5784-8855-4168-A3611E4DFB06}"/>
              </a:ext>
            </a:extLst>
          </p:cNvPr>
          <p:cNvSpPr txBox="1">
            <a:spLocks/>
          </p:cNvSpPr>
          <p:nvPr/>
        </p:nvSpPr>
        <p:spPr>
          <a:xfrm>
            <a:off x="108155" y="2265863"/>
            <a:ext cx="3961581" cy="3692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Oswald SemiBold" panose="00000700000000000000" pitchFamily="2" charset="0"/>
              </a:rPr>
              <a:t>TABLE OF CONTENTS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  <a:latin typeface="Oswald SemiBold" panose="000007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3E464E-0FE7-A860-239A-1B58A0614FB7}"/>
              </a:ext>
            </a:extLst>
          </p:cNvPr>
          <p:cNvSpPr txBox="1"/>
          <p:nvPr/>
        </p:nvSpPr>
        <p:spPr>
          <a:xfrm>
            <a:off x="4745018" y="2536448"/>
            <a:ext cx="6248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Enhanced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ECycleGAN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Conducted experiments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14350" lvl="0" indent="-285750" defTabSz="9144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9946935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23ADDE"/>
      </a:accent1>
      <a:accent2>
        <a:srgbClr val="14B59C"/>
      </a:accent2>
      <a:accent3>
        <a:srgbClr val="20B761"/>
      </a:accent3>
      <a:accent4>
        <a:srgbClr val="14BB16"/>
      </a:accent4>
      <a:accent5>
        <a:srgbClr val="5DB620"/>
      </a:accent5>
      <a:accent6>
        <a:srgbClr val="91AC13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1487</Words>
  <Application>Microsoft Office PowerPoint</Application>
  <PresentationFormat>Widescreen</PresentationFormat>
  <Paragraphs>310</Paragraphs>
  <Slides>38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NimbusRomNo9L-Medi</vt:lpstr>
      <vt:lpstr>Oswald SemiBold</vt:lpstr>
      <vt:lpstr>Poppins</vt:lpstr>
      <vt:lpstr>Seaford</vt:lpstr>
      <vt:lpstr>Wingdings</vt:lpstr>
      <vt:lpstr>LevelVTI</vt:lpstr>
      <vt:lpstr>A GENERATIVE APPROACH FOR FACIAL EXPRESSION DATA AUGMENTATION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 APPROACH FOR FACIAL EXPRESSION DATA AUGMENTATION</dc:title>
  <dc:creator>corrado fasana</dc:creator>
  <cp:lastModifiedBy>corrado fasana</cp:lastModifiedBy>
  <cp:revision>19</cp:revision>
  <dcterms:created xsi:type="dcterms:W3CDTF">2022-09-24T08:50:28Z</dcterms:created>
  <dcterms:modified xsi:type="dcterms:W3CDTF">2022-09-26T19:03:09Z</dcterms:modified>
</cp:coreProperties>
</file>